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notesSlides/notesSlide26.xml" ContentType="application/vnd.openxmlformats-officedocument.presentationml.notesSlide+xml"/>
  <Override PartName="/ppt/tags/tag14.xml" ContentType="application/vnd.openxmlformats-officedocument.presentationml.tags+xml"/>
  <Override PartName="/ppt/notesSlides/notesSlide27.xml" ContentType="application/vnd.openxmlformats-officedocument.presentationml.notesSlide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9.xml" ContentType="application/vnd.openxmlformats-officedocument.presentationml.tags+xml"/>
  <Override PartName="/ppt/notesSlides/notesSlide34.xml" ContentType="application/vnd.openxmlformats-officedocument.presentationml.notesSlide+xml"/>
  <Override PartName="/ppt/tags/tag20.xml" ContentType="application/vnd.openxmlformats-officedocument.presentationml.tags+xml"/>
  <Override PartName="/ppt/notesSlides/notesSlide35.xml" ContentType="application/vnd.openxmlformats-officedocument.presentationml.notesSlide+xml"/>
  <Override PartName="/ppt/tags/tag21.xml" ContentType="application/vnd.openxmlformats-officedocument.presentationml.tags+xml"/>
  <Override PartName="/ppt/notesSlides/notesSlide36.xml" ContentType="application/vnd.openxmlformats-officedocument.presentationml.notesSlide+xml"/>
  <Override PartName="/ppt/tags/tag22.xml" ContentType="application/vnd.openxmlformats-officedocument.presentationml.tags+xml"/>
  <Override PartName="/ppt/notesSlides/notesSlide37.xml" ContentType="application/vnd.openxmlformats-officedocument.presentationml.notesSlide+xml"/>
  <Override PartName="/ppt/tags/tag23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1384" r:id="rId5"/>
    <p:sldId id="1352" r:id="rId6"/>
    <p:sldId id="265" r:id="rId7"/>
    <p:sldId id="1385" r:id="rId8"/>
    <p:sldId id="1315" r:id="rId9"/>
    <p:sldId id="1357" r:id="rId10"/>
    <p:sldId id="1356" r:id="rId11"/>
    <p:sldId id="1220" r:id="rId12"/>
    <p:sldId id="1316" r:id="rId13"/>
    <p:sldId id="1284" r:id="rId14"/>
    <p:sldId id="1341" r:id="rId15"/>
    <p:sldId id="1354" r:id="rId16"/>
    <p:sldId id="1358" r:id="rId17"/>
    <p:sldId id="1255" r:id="rId18"/>
    <p:sldId id="1369" r:id="rId19"/>
    <p:sldId id="1370" r:id="rId20"/>
    <p:sldId id="1372" r:id="rId21"/>
    <p:sldId id="1373" r:id="rId22"/>
    <p:sldId id="1374" r:id="rId23"/>
    <p:sldId id="1375" r:id="rId24"/>
    <p:sldId id="1376" r:id="rId25"/>
    <p:sldId id="1377" r:id="rId26"/>
    <p:sldId id="1304" r:id="rId27"/>
    <p:sldId id="1306" r:id="rId28"/>
    <p:sldId id="1378" r:id="rId29"/>
    <p:sldId id="1379" r:id="rId30"/>
    <p:sldId id="1380" r:id="rId31"/>
    <p:sldId id="1381" r:id="rId32"/>
    <p:sldId id="1312" r:id="rId33"/>
    <p:sldId id="1382" r:id="rId34"/>
    <p:sldId id="1311" r:id="rId35"/>
    <p:sldId id="1305" r:id="rId36"/>
    <p:sldId id="1347" r:id="rId37"/>
    <p:sldId id="1366" r:id="rId38"/>
    <p:sldId id="1360" r:id="rId39"/>
    <p:sldId id="1363" r:id="rId40"/>
    <p:sldId id="1362" r:id="rId41"/>
    <p:sldId id="1364" r:id="rId42"/>
    <p:sldId id="1213" r:id="rId43"/>
    <p:sldId id="1365" r:id="rId44"/>
    <p:sldId id="138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8B6"/>
    <a:srgbClr val="3647B6"/>
    <a:srgbClr val="000000"/>
    <a:srgbClr val="8397E7"/>
    <a:srgbClr val="AFCBFD"/>
    <a:srgbClr val="93A9FF"/>
    <a:srgbClr val="86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6A3AA-5254-401D-8E57-9D759C4D9922}" v="397" dt="2024-04-17T19:48:23.374"/>
    <p1510:client id="{E5258D0C-FB2E-49E1-A3BE-067E0E4DB92A}" v="9" dt="2024-04-17T18:27:45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8" autoAdjust="0"/>
    <p:restoredTop sz="76978" autoAdjust="0"/>
  </p:normalViewPr>
  <p:slideViewPr>
    <p:cSldViewPr snapToGrid="0">
      <p:cViewPr varScale="1">
        <p:scale>
          <a:sx n="86" d="100"/>
          <a:sy n="86" d="100"/>
        </p:scale>
        <p:origin x="588" y="78"/>
      </p:cViewPr>
      <p:guideLst/>
    </p:cSldViewPr>
  </p:slideViewPr>
  <p:outlineViewPr>
    <p:cViewPr>
      <p:scale>
        <a:sx n="33" d="100"/>
        <a:sy n="33" d="100"/>
      </p:scale>
      <p:origin x="0" y="-9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062D1-F3DC-4263-8BAD-BEAE4CA9605A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94F02E-84DA-488A-8233-C757AB16D772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</a:t>
          </a:r>
          <a:r>
            <a:rPr lang="en-US" b="1">
              <a:solidFill>
                <a:schemeClr val="tx1"/>
              </a:solidFill>
              <a:latin typeface="Segoe UI Semibold"/>
              <a:cs typeface="Segoe UI Semibold"/>
            </a:rPr>
            <a:t> Objective 2 - "Deeper Learning"</a:t>
          </a:r>
          <a:endParaRPr lang="en-US" b="1">
            <a:solidFill>
              <a:schemeClr val="tx1"/>
            </a:solidFill>
          </a:endParaRPr>
        </a:p>
      </dgm:t>
    </dgm:pt>
    <dgm:pt modelId="{06C393C3-8ABB-4802-83D7-7E0091D17BD0}" type="parTrans" cxnId="{702F5C51-21EC-4524-8DD4-5907AC845585}">
      <dgm:prSet/>
      <dgm:spPr/>
      <dgm:t>
        <a:bodyPr/>
        <a:lstStyle/>
        <a:p>
          <a:endParaRPr lang="en-US"/>
        </a:p>
      </dgm:t>
    </dgm:pt>
    <dgm:pt modelId="{E5073497-CC86-41C3-8312-AF5256B79519}" type="sibTrans" cxnId="{702F5C51-21EC-4524-8DD4-5907AC845585}">
      <dgm:prSet/>
      <dgm:spPr/>
      <dgm:t>
        <a:bodyPr/>
        <a:lstStyle/>
        <a:p>
          <a:endParaRPr lang="en-US"/>
        </a:p>
      </dgm:t>
    </dgm:pt>
    <dgm:pt modelId="{813CD3F1-0C67-4EF6-AF87-6B2D96B21023}">
      <dgm:prSet phldr="0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 Objective 3 - "Diverse and Effective Workforce"</a:t>
          </a:r>
        </a:p>
      </dgm:t>
    </dgm:pt>
    <dgm:pt modelId="{163BC360-CAB2-4FEF-A3E2-45FFFF29C155}" type="parTrans" cxnId="{91C6CBC9-268F-4B70-BC7B-049DABCFB6B7}">
      <dgm:prSet/>
      <dgm:spPr/>
      <dgm:t>
        <a:bodyPr/>
        <a:lstStyle/>
        <a:p>
          <a:endParaRPr lang="en-US"/>
        </a:p>
      </dgm:t>
    </dgm:pt>
    <dgm:pt modelId="{DB4B8CDA-9818-41DB-9379-F6B8C409B128}" type="sibTrans" cxnId="{91C6CBC9-268F-4B70-BC7B-049DABCFB6B7}">
      <dgm:prSet/>
      <dgm:spPr/>
      <dgm:t>
        <a:bodyPr/>
        <a:lstStyle/>
        <a:p>
          <a:endParaRPr lang="en-US"/>
        </a:p>
      </dgm:t>
    </dgm:pt>
    <dgm:pt modelId="{F1665EAF-200B-4642-8060-35F2BFE264B6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Develop and sustain a workforce that is </a:t>
          </a:r>
          <a:r>
            <a:rPr lang="en-US" b="1" dirty="0">
              <a:solidFill>
                <a:schemeClr val="tx1"/>
              </a:solidFill>
            </a:rPr>
            <a:t>diverse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b="1" dirty="0">
              <a:solidFill>
                <a:schemeClr val="tx1"/>
              </a:solidFill>
            </a:rPr>
            <a:t>culturally responsive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b="1" dirty="0">
              <a:solidFill>
                <a:schemeClr val="tx1"/>
              </a:solidFill>
            </a:rPr>
            <a:t>well-prepared</a:t>
          </a:r>
          <a:r>
            <a:rPr lang="en-US" dirty="0">
              <a:solidFill>
                <a:schemeClr val="tx1"/>
              </a:solidFill>
            </a:rPr>
            <a:t>, and committed to </a:t>
          </a:r>
          <a:r>
            <a:rPr lang="en-US" b="1" dirty="0">
              <a:solidFill>
                <a:schemeClr val="tx1"/>
              </a:solidFill>
            </a:rPr>
            <a:t>continuous improvement</a:t>
          </a:r>
          <a:r>
            <a:rPr lang="en-US" dirty="0">
              <a:solidFill>
                <a:schemeClr val="tx1"/>
              </a:solidFill>
            </a:rPr>
            <a:t>, so that all students have equitable access to </a:t>
          </a:r>
          <a:r>
            <a:rPr lang="en-US" b="1" dirty="0">
              <a:solidFill>
                <a:schemeClr val="tx1"/>
              </a:solidFill>
            </a:rPr>
            <a:t>effective educators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FA43F632-8684-4E04-97E7-9E1CB9F61882}" type="parTrans" cxnId="{C39CFD7A-AE50-4592-84B8-E15AFA762C46}">
      <dgm:prSet/>
      <dgm:spPr/>
      <dgm:t>
        <a:bodyPr/>
        <a:lstStyle/>
        <a:p>
          <a:endParaRPr lang="en-US"/>
        </a:p>
      </dgm:t>
    </dgm:pt>
    <dgm:pt modelId="{390F6B6C-7881-4A23-80B0-00034D83FFE5}" type="sibTrans" cxnId="{C39CFD7A-AE50-4592-84B8-E15AFA762C46}">
      <dgm:prSet/>
      <dgm:spPr/>
      <dgm:t>
        <a:bodyPr/>
        <a:lstStyle/>
        <a:p>
          <a:endParaRPr lang="en-US"/>
        </a:p>
      </dgm:t>
    </dgm:pt>
    <dgm:pt modelId="{9D2F1245-0B8C-4729-9C8E-AEA6AF8C9C2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</a:rPr>
            <a:t>Promote </a:t>
          </a:r>
          <a:r>
            <a:rPr lang="en-US" b="1" dirty="0">
              <a:solidFill>
                <a:schemeClr val="tx1"/>
              </a:solidFill>
            </a:rPr>
            <a:t>deeper learning</a:t>
          </a:r>
          <a:r>
            <a:rPr lang="en-US" b="0" dirty="0">
              <a:solidFill>
                <a:schemeClr val="tx1"/>
              </a:solidFill>
            </a:rPr>
            <a:t> so that </a:t>
          </a:r>
          <a:r>
            <a:rPr lang="en-US" b="1" dirty="0">
              <a:solidFill>
                <a:schemeClr val="tx1"/>
              </a:solidFill>
            </a:rPr>
            <a:t>all</a:t>
          </a:r>
          <a:r>
            <a:rPr lang="en-US" b="0" dirty="0">
              <a:solidFill>
                <a:schemeClr val="tx1"/>
              </a:solidFill>
            </a:rPr>
            <a:t> students engage in </a:t>
          </a:r>
          <a:r>
            <a:rPr lang="en-US" b="1" dirty="0">
              <a:solidFill>
                <a:schemeClr val="tx1"/>
              </a:solidFill>
            </a:rPr>
            <a:t>grade-level work</a:t>
          </a:r>
          <a:r>
            <a:rPr lang="en-US" b="0" dirty="0">
              <a:solidFill>
                <a:schemeClr val="tx1"/>
              </a:solidFill>
            </a:rPr>
            <a:t> that is </a:t>
          </a:r>
          <a:r>
            <a:rPr lang="en-US" b="1" dirty="0">
              <a:solidFill>
                <a:schemeClr val="tx1"/>
              </a:solidFill>
            </a:rPr>
            <a:t>real-world</a:t>
          </a:r>
          <a:r>
            <a:rPr lang="en-US" b="0" dirty="0">
              <a:solidFill>
                <a:schemeClr val="tx1"/>
              </a:solidFill>
            </a:rPr>
            <a:t>,</a:t>
          </a:r>
          <a:r>
            <a:rPr lang="en-US" b="1" dirty="0">
              <a:solidFill>
                <a:schemeClr val="tx1"/>
              </a:solidFill>
            </a:rPr>
            <a:t> relevant</a:t>
          </a:r>
          <a:r>
            <a:rPr lang="en-US" b="0" dirty="0">
              <a:solidFill>
                <a:schemeClr val="tx1"/>
              </a:solidFill>
            </a:rPr>
            <a:t>,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0" dirty="0">
              <a:solidFill>
                <a:schemeClr val="tx1"/>
              </a:solidFill>
            </a:rPr>
            <a:t>and</a:t>
          </a:r>
          <a:r>
            <a:rPr lang="en-US" b="1" dirty="0">
              <a:solidFill>
                <a:schemeClr val="tx1"/>
              </a:solidFill>
            </a:rPr>
            <a:t> interactive</a:t>
          </a:r>
          <a:r>
            <a:rPr lang="en-US" b="0" dirty="0">
              <a:solidFill>
                <a:schemeClr val="tx1"/>
              </a:solidFill>
            </a:rPr>
            <a:t>.</a:t>
          </a:r>
          <a:r>
            <a:rPr lang="en-US" b="0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b="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Strategic Objective 1: Whole Student&#10;Strategic Objective 2: Deeper Learning&#10;Strategic Objective 3: Diverse and Effective Workforce"/>
        </a:ext>
      </dgm:extLst>
    </dgm:pt>
    <dgm:pt modelId="{935CC867-93F4-4748-A214-97F67CDE4D1C}" type="parTrans" cxnId="{D79EFF83-ECE1-45AA-B4AD-29F02E445669}">
      <dgm:prSet/>
      <dgm:spPr/>
      <dgm:t>
        <a:bodyPr/>
        <a:lstStyle/>
        <a:p>
          <a:endParaRPr lang="en-US"/>
        </a:p>
      </dgm:t>
    </dgm:pt>
    <dgm:pt modelId="{DC07AFA7-58AF-46AD-B735-A2D40C4C7A6F}" type="sibTrans" cxnId="{D79EFF83-ECE1-45AA-B4AD-29F02E445669}">
      <dgm:prSet/>
      <dgm:spPr/>
      <dgm:t>
        <a:bodyPr/>
        <a:lstStyle/>
        <a:p>
          <a:endParaRPr lang="en-US"/>
        </a:p>
      </dgm:t>
    </dgm:pt>
    <dgm:pt modelId="{7FA09CBD-794A-4593-90A4-D19EFC5531B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Cultivate systems to support the </a:t>
          </a:r>
          <a:r>
            <a:rPr lang="en-US" b="1" dirty="0">
              <a:solidFill>
                <a:schemeClr val="tx1"/>
              </a:solidFill>
            </a:rPr>
            <a:t>whole student</a:t>
          </a:r>
          <a:r>
            <a:rPr lang="en-US" dirty="0">
              <a:solidFill>
                <a:schemeClr val="tx1"/>
              </a:solidFill>
            </a:rPr>
            <a:t> and foster </a:t>
          </a:r>
          <a:r>
            <a:rPr lang="en-US" b="1" dirty="0">
              <a:solidFill>
                <a:schemeClr val="tx1"/>
              </a:solidFill>
            </a:rPr>
            <a:t>joyful</a:t>
          </a:r>
          <a:r>
            <a:rPr lang="en-US" dirty="0">
              <a:solidFill>
                <a:schemeClr val="tx1"/>
              </a:solidFill>
            </a:rPr>
            <a:t>,</a:t>
          </a:r>
          <a:r>
            <a:rPr lang="en-US" b="1" dirty="0">
              <a:solidFill>
                <a:schemeClr val="tx1"/>
              </a:solidFill>
            </a:rPr>
            <a:t> healthy</a:t>
          </a:r>
          <a:r>
            <a:rPr lang="en-US" dirty="0">
              <a:solidFill>
                <a:schemeClr val="tx1"/>
              </a:solidFill>
            </a:rPr>
            <a:t>,</a:t>
          </a:r>
          <a:r>
            <a:rPr lang="en-US" b="1" dirty="0">
              <a:solidFill>
                <a:schemeClr val="tx1"/>
              </a:solidFill>
            </a:rPr>
            <a:t> and supportive</a:t>
          </a:r>
          <a:r>
            <a:rPr lang="en-US" dirty="0">
              <a:solidFill>
                <a:schemeClr val="tx1"/>
              </a:solidFill>
            </a:rPr>
            <a:t> learning environments so that all students feel </a:t>
          </a:r>
          <a:r>
            <a:rPr lang="en-US" b="1" dirty="0">
              <a:solidFill>
                <a:schemeClr val="tx1"/>
              </a:solidFill>
            </a:rPr>
            <a:t>valued</a:t>
          </a:r>
          <a:r>
            <a:rPr lang="en-US" dirty="0">
              <a:solidFill>
                <a:schemeClr val="tx1"/>
              </a:solidFill>
            </a:rPr>
            <a:t>,</a:t>
          </a:r>
          <a:r>
            <a:rPr lang="en-US" b="1" dirty="0">
              <a:solidFill>
                <a:schemeClr val="tx1"/>
              </a:solidFill>
            </a:rPr>
            <a:t> connected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b="1" dirty="0">
              <a:solidFill>
                <a:schemeClr val="tx1"/>
              </a:solidFill>
            </a:rPr>
            <a:t>nourished</a:t>
          </a:r>
          <a:r>
            <a:rPr lang="en-US" dirty="0">
              <a:solidFill>
                <a:schemeClr val="tx1"/>
              </a:solidFill>
            </a:rPr>
            <a:t>, and</a:t>
          </a:r>
          <a:r>
            <a:rPr lang="en-US" b="1" dirty="0">
              <a:solidFill>
                <a:schemeClr val="tx1"/>
              </a:solidFill>
            </a:rPr>
            <a:t> ready to learn</a:t>
          </a: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DD1242A7-B1D5-42F1-AEB8-5C1146A98A08}" type="parTrans" cxnId="{5128FC6E-1BCD-4513-B3A3-06989F66DBB3}">
      <dgm:prSet/>
      <dgm:spPr/>
      <dgm:t>
        <a:bodyPr/>
        <a:lstStyle/>
        <a:p>
          <a:endParaRPr lang="en-US"/>
        </a:p>
      </dgm:t>
    </dgm:pt>
    <dgm:pt modelId="{15AE3407-E5E5-4D7B-9ED5-81EE2AAFD8FC}" type="sibTrans" cxnId="{5128FC6E-1BCD-4513-B3A3-06989F66DBB3}">
      <dgm:prSet/>
      <dgm:spPr/>
      <dgm:t>
        <a:bodyPr/>
        <a:lstStyle/>
        <a:p>
          <a:endParaRPr lang="en-US"/>
        </a:p>
      </dgm:t>
    </dgm:pt>
    <dgm:pt modelId="{12EC3B2D-F98E-4846-8061-8B163FF513D5}">
      <dgm:prSet phldr="0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</a:t>
          </a:r>
          <a:r>
            <a:rPr lang="en-US" b="1">
              <a:solidFill>
                <a:schemeClr val="tx1"/>
              </a:solidFill>
              <a:latin typeface="Segoe UI Semibold"/>
              <a:cs typeface="Segoe UI Semibold"/>
            </a:rPr>
            <a:t> Objective 1 - "Whole Student"</a:t>
          </a:r>
        </a:p>
      </dgm:t>
    </dgm:pt>
    <dgm:pt modelId="{A8DABF0D-61DC-4657-9657-2F33FCB7ABF1}" type="parTrans" cxnId="{3BB2D53B-0A8D-41B0-803E-EA65CCFE2310}">
      <dgm:prSet/>
      <dgm:spPr/>
      <dgm:t>
        <a:bodyPr/>
        <a:lstStyle/>
        <a:p>
          <a:endParaRPr lang="en-US"/>
        </a:p>
      </dgm:t>
    </dgm:pt>
    <dgm:pt modelId="{69DA7ADC-7557-4C30-8AC8-63BEC6EDA9A9}" type="sibTrans" cxnId="{3BB2D53B-0A8D-41B0-803E-EA65CCFE2310}">
      <dgm:prSet/>
      <dgm:spPr/>
      <dgm:t>
        <a:bodyPr/>
        <a:lstStyle/>
        <a:p>
          <a:endParaRPr lang="en-US"/>
        </a:p>
      </dgm:t>
    </dgm:pt>
    <dgm:pt modelId="{BC7D68AB-5F7E-420E-AC2E-2191FA48BFDD}" type="pres">
      <dgm:prSet presAssocID="{95D062D1-F3DC-4263-8BAD-BEAE4CA9605A}" presName="Name0" presStyleCnt="0">
        <dgm:presLayoutVars>
          <dgm:dir/>
          <dgm:animLvl val="lvl"/>
          <dgm:resizeHandles val="exact"/>
        </dgm:presLayoutVars>
      </dgm:prSet>
      <dgm:spPr/>
    </dgm:pt>
    <dgm:pt modelId="{0EEE1D3B-39F7-4353-B367-34CB4B76A6F7}" type="pres">
      <dgm:prSet presAssocID="{12EC3B2D-F98E-4846-8061-8B163FF513D5}" presName="linNode" presStyleCnt="0"/>
      <dgm:spPr/>
    </dgm:pt>
    <dgm:pt modelId="{C625CF21-C0CE-427C-856C-6DE7A8B33D8A}" type="pres">
      <dgm:prSet presAssocID="{12EC3B2D-F98E-4846-8061-8B163FF513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BA565F-CD1D-4E57-91BF-B572B93D1BBF}" type="pres">
      <dgm:prSet presAssocID="{12EC3B2D-F98E-4846-8061-8B163FF513D5}" presName="descendantText" presStyleLbl="alignAccFollowNode1" presStyleIdx="0" presStyleCnt="3">
        <dgm:presLayoutVars>
          <dgm:bulletEnabled val="1"/>
        </dgm:presLayoutVars>
      </dgm:prSet>
      <dgm:spPr/>
    </dgm:pt>
    <dgm:pt modelId="{7BA36A3C-646E-4DF4-ADAA-EE3F3F6271E9}" type="pres">
      <dgm:prSet presAssocID="{69DA7ADC-7557-4C30-8AC8-63BEC6EDA9A9}" presName="sp" presStyleCnt="0"/>
      <dgm:spPr/>
    </dgm:pt>
    <dgm:pt modelId="{78FC027B-396B-45D7-96BB-28FADC408A83}" type="pres">
      <dgm:prSet presAssocID="{1F94F02E-84DA-488A-8233-C757AB16D772}" presName="linNode" presStyleCnt="0"/>
      <dgm:spPr/>
    </dgm:pt>
    <dgm:pt modelId="{24CED813-7888-430C-AFDB-9D3A24B568CB}" type="pres">
      <dgm:prSet presAssocID="{1F94F02E-84DA-488A-8233-C757AB16D7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C5200A-4F3E-413A-A0C2-5E5FE3F5BD79}" type="pres">
      <dgm:prSet presAssocID="{1F94F02E-84DA-488A-8233-C757AB16D772}" presName="descendantText" presStyleLbl="alignAccFollowNode1" presStyleIdx="1" presStyleCnt="3">
        <dgm:presLayoutVars>
          <dgm:bulletEnabled val="1"/>
        </dgm:presLayoutVars>
      </dgm:prSet>
      <dgm:spPr/>
    </dgm:pt>
    <dgm:pt modelId="{28BAB816-DAC9-45AE-9F98-2D99E47FD901}" type="pres">
      <dgm:prSet presAssocID="{E5073497-CC86-41C3-8312-AF5256B79519}" presName="sp" presStyleCnt="0"/>
      <dgm:spPr/>
    </dgm:pt>
    <dgm:pt modelId="{7FB7B089-7F69-425B-93C1-2933BB6F0CB5}" type="pres">
      <dgm:prSet presAssocID="{813CD3F1-0C67-4EF6-AF87-6B2D96B21023}" presName="linNode" presStyleCnt="0"/>
      <dgm:spPr/>
    </dgm:pt>
    <dgm:pt modelId="{BEF76E51-4B0A-4CD7-8E87-ACA209BCE8EA}" type="pres">
      <dgm:prSet presAssocID="{813CD3F1-0C67-4EF6-AF87-6B2D96B210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523046-28B0-4CA5-BB43-DD387BCF65C6}" type="pres">
      <dgm:prSet presAssocID="{813CD3F1-0C67-4EF6-AF87-6B2D96B210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E77D1F-DEB8-41FE-8220-C6C804A2771A}" type="presOf" srcId="{9D2F1245-0B8C-4729-9C8E-AEA6AF8C9C28}" destId="{22C5200A-4F3E-413A-A0C2-5E5FE3F5BD79}" srcOrd="0" destOrd="0" presId="urn:microsoft.com/office/officeart/2005/8/layout/vList5"/>
    <dgm:cxn modelId="{3BB2D53B-0A8D-41B0-803E-EA65CCFE2310}" srcId="{95D062D1-F3DC-4263-8BAD-BEAE4CA9605A}" destId="{12EC3B2D-F98E-4846-8061-8B163FF513D5}" srcOrd="0" destOrd="0" parTransId="{A8DABF0D-61DC-4657-9657-2F33FCB7ABF1}" sibTransId="{69DA7ADC-7557-4C30-8AC8-63BEC6EDA9A9}"/>
    <dgm:cxn modelId="{2361DF3B-FF00-4E8C-A1AC-E52BE25A20AB}" type="presOf" srcId="{95D062D1-F3DC-4263-8BAD-BEAE4CA9605A}" destId="{BC7D68AB-5F7E-420E-AC2E-2191FA48BFDD}" srcOrd="0" destOrd="0" presId="urn:microsoft.com/office/officeart/2005/8/layout/vList5"/>
    <dgm:cxn modelId="{AE78505D-3AC9-4D9F-A37C-FD3F6AA64AC1}" type="presOf" srcId="{F1665EAF-200B-4642-8060-35F2BFE264B6}" destId="{48523046-28B0-4CA5-BB43-DD387BCF65C6}" srcOrd="0" destOrd="0" presId="urn:microsoft.com/office/officeart/2005/8/layout/vList5"/>
    <dgm:cxn modelId="{5128FC6E-1BCD-4513-B3A3-06989F66DBB3}" srcId="{12EC3B2D-F98E-4846-8061-8B163FF513D5}" destId="{7FA09CBD-794A-4593-90A4-D19EFC5531BF}" srcOrd="0" destOrd="0" parTransId="{DD1242A7-B1D5-42F1-AEB8-5C1146A98A08}" sibTransId="{15AE3407-E5E5-4D7B-9ED5-81EE2AAFD8FC}"/>
    <dgm:cxn modelId="{702F5C51-21EC-4524-8DD4-5907AC845585}" srcId="{95D062D1-F3DC-4263-8BAD-BEAE4CA9605A}" destId="{1F94F02E-84DA-488A-8233-C757AB16D772}" srcOrd="1" destOrd="0" parTransId="{06C393C3-8ABB-4802-83D7-7E0091D17BD0}" sibTransId="{E5073497-CC86-41C3-8312-AF5256B79519}"/>
    <dgm:cxn modelId="{C39CFD7A-AE50-4592-84B8-E15AFA762C46}" srcId="{813CD3F1-0C67-4EF6-AF87-6B2D96B21023}" destId="{F1665EAF-200B-4642-8060-35F2BFE264B6}" srcOrd="0" destOrd="0" parTransId="{FA43F632-8684-4E04-97E7-9E1CB9F61882}" sibTransId="{390F6B6C-7881-4A23-80B0-00034D83FFE5}"/>
    <dgm:cxn modelId="{844E3D7D-74A8-4181-B8A7-A81911B5DB4B}" type="presOf" srcId="{813CD3F1-0C67-4EF6-AF87-6B2D96B21023}" destId="{BEF76E51-4B0A-4CD7-8E87-ACA209BCE8EA}" srcOrd="0" destOrd="0" presId="urn:microsoft.com/office/officeart/2005/8/layout/vList5"/>
    <dgm:cxn modelId="{D79EFF83-ECE1-45AA-B4AD-29F02E445669}" srcId="{1F94F02E-84DA-488A-8233-C757AB16D772}" destId="{9D2F1245-0B8C-4729-9C8E-AEA6AF8C9C28}" srcOrd="0" destOrd="0" parTransId="{935CC867-93F4-4748-A214-97F67CDE4D1C}" sibTransId="{DC07AFA7-58AF-46AD-B735-A2D40C4C7A6F}"/>
    <dgm:cxn modelId="{656C2397-147F-4EBD-B8DE-C7727C7A740C}" type="presOf" srcId="{1F94F02E-84DA-488A-8233-C757AB16D772}" destId="{24CED813-7888-430C-AFDB-9D3A24B568CB}" srcOrd="0" destOrd="0" presId="urn:microsoft.com/office/officeart/2005/8/layout/vList5"/>
    <dgm:cxn modelId="{D9951CA1-7026-479C-A611-CACA2A8C8929}" type="presOf" srcId="{7FA09CBD-794A-4593-90A4-D19EFC5531BF}" destId="{E6BA565F-CD1D-4E57-91BF-B572B93D1BBF}" srcOrd="0" destOrd="0" presId="urn:microsoft.com/office/officeart/2005/8/layout/vList5"/>
    <dgm:cxn modelId="{E68D8BA2-04E4-4ABE-9F32-E462F64C5742}" type="presOf" srcId="{12EC3B2D-F98E-4846-8061-8B163FF513D5}" destId="{C625CF21-C0CE-427C-856C-6DE7A8B33D8A}" srcOrd="0" destOrd="0" presId="urn:microsoft.com/office/officeart/2005/8/layout/vList5"/>
    <dgm:cxn modelId="{91C6CBC9-268F-4B70-BC7B-049DABCFB6B7}" srcId="{95D062D1-F3DC-4263-8BAD-BEAE4CA9605A}" destId="{813CD3F1-0C67-4EF6-AF87-6B2D96B21023}" srcOrd="2" destOrd="0" parTransId="{163BC360-CAB2-4FEF-A3E2-45FFFF29C155}" sibTransId="{DB4B8CDA-9818-41DB-9379-F6B8C409B128}"/>
    <dgm:cxn modelId="{DB5FA5AB-FF69-46A6-84D7-4EE5FAA5A159}" type="presParOf" srcId="{BC7D68AB-5F7E-420E-AC2E-2191FA48BFDD}" destId="{0EEE1D3B-39F7-4353-B367-34CB4B76A6F7}" srcOrd="0" destOrd="0" presId="urn:microsoft.com/office/officeart/2005/8/layout/vList5"/>
    <dgm:cxn modelId="{14B3AF6B-7E54-45A7-9BCC-A2FE682AE8D0}" type="presParOf" srcId="{0EEE1D3B-39F7-4353-B367-34CB4B76A6F7}" destId="{C625CF21-C0CE-427C-856C-6DE7A8B33D8A}" srcOrd="0" destOrd="0" presId="urn:microsoft.com/office/officeart/2005/8/layout/vList5"/>
    <dgm:cxn modelId="{A1C05283-2DDA-4B22-8D43-A2181071F333}" type="presParOf" srcId="{0EEE1D3B-39F7-4353-B367-34CB4B76A6F7}" destId="{E6BA565F-CD1D-4E57-91BF-B572B93D1BBF}" srcOrd="1" destOrd="0" presId="urn:microsoft.com/office/officeart/2005/8/layout/vList5"/>
    <dgm:cxn modelId="{281645FA-B865-4C4A-9791-CEED36BE331A}" type="presParOf" srcId="{BC7D68AB-5F7E-420E-AC2E-2191FA48BFDD}" destId="{7BA36A3C-646E-4DF4-ADAA-EE3F3F6271E9}" srcOrd="1" destOrd="0" presId="urn:microsoft.com/office/officeart/2005/8/layout/vList5"/>
    <dgm:cxn modelId="{97D5B19C-4179-432B-8733-47576C7CFFB4}" type="presParOf" srcId="{BC7D68AB-5F7E-420E-AC2E-2191FA48BFDD}" destId="{78FC027B-396B-45D7-96BB-28FADC408A83}" srcOrd="2" destOrd="0" presId="urn:microsoft.com/office/officeart/2005/8/layout/vList5"/>
    <dgm:cxn modelId="{F4298DA9-FE14-40CC-94B5-7D85FC0BB705}" type="presParOf" srcId="{78FC027B-396B-45D7-96BB-28FADC408A83}" destId="{24CED813-7888-430C-AFDB-9D3A24B568CB}" srcOrd="0" destOrd="0" presId="urn:microsoft.com/office/officeart/2005/8/layout/vList5"/>
    <dgm:cxn modelId="{5F62DA8C-26AC-4DA3-914C-051D2052FE03}" type="presParOf" srcId="{78FC027B-396B-45D7-96BB-28FADC408A83}" destId="{22C5200A-4F3E-413A-A0C2-5E5FE3F5BD79}" srcOrd="1" destOrd="0" presId="urn:microsoft.com/office/officeart/2005/8/layout/vList5"/>
    <dgm:cxn modelId="{28FF07DF-854E-4D2E-B594-8CDF1FAE97F9}" type="presParOf" srcId="{BC7D68AB-5F7E-420E-AC2E-2191FA48BFDD}" destId="{28BAB816-DAC9-45AE-9F98-2D99E47FD901}" srcOrd="3" destOrd="0" presId="urn:microsoft.com/office/officeart/2005/8/layout/vList5"/>
    <dgm:cxn modelId="{037823F8-EF86-45E1-A29F-A316DB79A0B4}" type="presParOf" srcId="{BC7D68AB-5F7E-420E-AC2E-2191FA48BFDD}" destId="{7FB7B089-7F69-425B-93C1-2933BB6F0CB5}" srcOrd="4" destOrd="0" presId="urn:microsoft.com/office/officeart/2005/8/layout/vList5"/>
    <dgm:cxn modelId="{C3647739-019A-4484-9179-64E05117AB69}" type="presParOf" srcId="{7FB7B089-7F69-425B-93C1-2933BB6F0CB5}" destId="{BEF76E51-4B0A-4CD7-8E87-ACA209BCE8EA}" srcOrd="0" destOrd="0" presId="urn:microsoft.com/office/officeart/2005/8/layout/vList5"/>
    <dgm:cxn modelId="{0ABA650A-D642-497A-8B46-BBC4A261CDFA}" type="presParOf" srcId="{7FB7B089-7F69-425B-93C1-2933BB6F0CB5}" destId="{48523046-28B0-4CA5-BB43-DD387BCF65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65F-CD1D-4E57-91BF-B572B93D1BBF}">
      <dsp:nvSpPr>
        <dsp:cNvPr id="0" name=""/>
        <dsp:cNvSpPr/>
      </dsp:nvSpPr>
      <dsp:spPr>
        <a:xfrm rot="5400000">
          <a:off x="7383084" y="-3060908"/>
          <a:ext cx="1055884" cy="74456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Cultivate systems to support the </a:t>
          </a:r>
          <a:r>
            <a:rPr lang="en-US" sz="1900" b="1" kern="1200" dirty="0">
              <a:solidFill>
                <a:schemeClr val="tx1"/>
              </a:solidFill>
            </a:rPr>
            <a:t>whole student</a:t>
          </a:r>
          <a:r>
            <a:rPr lang="en-US" sz="1900" kern="1200" dirty="0">
              <a:solidFill>
                <a:schemeClr val="tx1"/>
              </a:solidFill>
            </a:rPr>
            <a:t> and foster </a:t>
          </a:r>
          <a:r>
            <a:rPr lang="en-US" sz="1900" b="1" kern="1200" dirty="0">
              <a:solidFill>
                <a:schemeClr val="tx1"/>
              </a:solidFill>
            </a:rPr>
            <a:t>joyful</a:t>
          </a:r>
          <a:r>
            <a:rPr lang="en-US" sz="1900" kern="1200" dirty="0">
              <a:solidFill>
                <a:schemeClr val="tx1"/>
              </a:solidFill>
            </a:rPr>
            <a:t>,</a:t>
          </a:r>
          <a:r>
            <a:rPr lang="en-US" sz="1900" b="1" kern="1200" dirty="0">
              <a:solidFill>
                <a:schemeClr val="tx1"/>
              </a:solidFill>
            </a:rPr>
            <a:t> healthy</a:t>
          </a:r>
          <a:r>
            <a:rPr lang="en-US" sz="1900" kern="1200" dirty="0">
              <a:solidFill>
                <a:schemeClr val="tx1"/>
              </a:solidFill>
            </a:rPr>
            <a:t>,</a:t>
          </a:r>
          <a:r>
            <a:rPr lang="en-US" sz="1900" b="1" kern="1200" dirty="0">
              <a:solidFill>
                <a:schemeClr val="tx1"/>
              </a:solidFill>
            </a:rPr>
            <a:t> and supportive</a:t>
          </a:r>
          <a:r>
            <a:rPr lang="en-US" sz="1900" kern="1200" dirty="0">
              <a:solidFill>
                <a:schemeClr val="tx1"/>
              </a:solidFill>
            </a:rPr>
            <a:t> learning environments so that all students feel </a:t>
          </a:r>
          <a:r>
            <a:rPr lang="en-US" sz="1900" b="1" kern="1200" dirty="0">
              <a:solidFill>
                <a:schemeClr val="tx1"/>
              </a:solidFill>
            </a:rPr>
            <a:t>valued</a:t>
          </a:r>
          <a:r>
            <a:rPr lang="en-US" sz="1900" kern="1200" dirty="0">
              <a:solidFill>
                <a:schemeClr val="tx1"/>
              </a:solidFill>
            </a:rPr>
            <a:t>,</a:t>
          </a:r>
          <a:r>
            <a:rPr lang="en-US" sz="1900" b="1" kern="1200" dirty="0">
              <a:solidFill>
                <a:schemeClr val="tx1"/>
              </a:solidFill>
            </a:rPr>
            <a:t> connected</a:t>
          </a:r>
          <a:r>
            <a:rPr lang="en-US" sz="1900" kern="1200" dirty="0">
              <a:solidFill>
                <a:schemeClr val="tx1"/>
              </a:solidFill>
            </a:rPr>
            <a:t>, </a:t>
          </a:r>
          <a:r>
            <a:rPr lang="en-US" sz="1900" b="1" kern="1200" dirty="0">
              <a:solidFill>
                <a:schemeClr val="tx1"/>
              </a:solidFill>
            </a:rPr>
            <a:t>nourished</a:t>
          </a:r>
          <a:r>
            <a:rPr lang="en-US" sz="1900" kern="1200" dirty="0">
              <a:solidFill>
                <a:schemeClr val="tx1"/>
              </a:solidFill>
            </a:rPr>
            <a:t>, and</a:t>
          </a:r>
          <a:r>
            <a:rPr lang="en-US" sz="1900" b="1" kern="1200" dirty="0">
              <a:solidFill>
                <a:schemeClr val="tx1"/>
              </a:solidFill>
            </a:rPr>
            <a:t> ready to learn</a:t>
          </a:r>
          <a:r>
            <a:rPr lang="en-US" sz="1900" b="1" kern="1200" dirty="0">
              <a:solidFill>
                <a:schemeClr val="tx1"/>
              </a:solidFill>
              <a:latin typeface="Calibri Light" panose="020F0302020204030204"/>
            </a:rPr>
            <a:t>.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4188190" y="185530"/>
        <a:ext cx="7394128" cy="952796"/>
      </dsp:txXfrm>
    </dsp:sp>
    <dsp:sp modelId="{C625CF21-C0CE-427C-856C-6DE7A8B33D8A}">
      <dsp:nvSpPr>
        <dsp:cNvPr id="0" name=""/>
        <dsp:cNvSpPr/>
      </dsp:nvSpPr>
      <dsp:spPr>
        <a:xfrm>
          <a:off x="0" y="1999"/>
          <a:ext cx="4188190" cy="13198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</a:t>
          </a:r>
          <a:r>
            <a:rPr lang="en-US" sz="2400" b="1" kern="1200">
              <a:solidFill>
                <a:schemeClr val="tx1"/>
              </a:solidFill>
              <a:latin typeface="Segoe UI Semibold"/>
              <a:cs typeface="Segoe UI Semibold"/>
            </a:rPr>
            <a:t> Objective 1 - "Whole Student"</a:t>
          </a:r>
        </a:p>
      </dsp:txBody>
      <dsp:txXfrm>
        <a:off x="64430" y="66429"/>
        <a:ext cx="4059330" cy="1190995"/>
      </dsp:txXfrm>
    </dsp:sp>
    <dsp:sp modelId="{22C5200A-4F3E-413A-A0C2-5E5FE3F5BD79}">
      <dsp:nvSpPr>
        <dsp:cNvPr id="0" name=""/>
        <dsp:cNvSpPr/>
      </dsp:nvSpPr>
      <dsp:spPr>
        <a:xfrm rot="5400000">
          <a:off x="7383084" y="-1675060"/>
          <a:ext cx="1055884" cy="74456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>
              <a:solidFill>
                <a:schemeClr val="tx1"/>
              </a:solidFill>
            </a:rPr>
            <a:t>Promote </a:t>
          </a:r>
          <a:r>
            <a:rPr lang="en-US" sz="1900" b="1" kern="1200" dirty="0">
              <a:solidFill>
                <a:schemeClr val="tx1"/>
              </a:solidFill>
            </a:rPr>
            <a:t>deeper learning</a:t>
          </a:r>
          <a:r>
            <a:rPr lang="en-US" sz="1900" b="0" kern="1200" dirty="0">
              <a:solidFill>
                <a:schemeClr val="tx1"/>
              </a:solidFill>
            </a:rPr>
            <a:t> so that </a:t>
          </a:r>
          <a:r>
            <a:rPr lang="en-US" sz="1900" b="1" kern="1200" dirty="0">
              <a:solidFill>
                <a:schemeClr val="tx1"/>
              </a:solidFill>
            </a:rPr>
            <a:t>all</a:t>
          </a:r>
          <a:r>
            <a:rPr lang="en-US" sz="1900" b="0" kern="1200" dirty="0">
              <a:solidFill>
                <a:schemeClr val="tx1"/>
              </a:solidFill>
            </a:rPr>
            <a:t> students engage in </a:t>
          </a:r>
          <a:r>
            <a:rPr lang="en-US" sz="1900" b="1" kern="1200" dirty="0">
              <a:solidFill>
                <a:schemeClr val="tx1"/>
              </a:solidFill>
            </a:rPr>
            <a:t>grade-level work</a:t>
          </a:r>
          <a:r>
            <a:rPr lang="en-US" sz="1900" b="0" kern="1200" dirty="0">
              <a:solidFill>
                <a:schemeClr val="tx1"/>
              </a:solidFill>
            </a:rPr>
            <a:t> that is </a:t>
          </a:r>
          <a:r>
            <a:rPr lang="en-US" sz="1900" b="1" kern="1200" dirty="0">
              <a:solidFill>
                <a:schemeClr val="tx1"/>
              </a:solidFill>
            </a:rPr>
            <a:t>real-world</a:t>
          </a:r>
          <a:r>
            <a:rPr lang="en-US" sz="1900" b="0" kern="1200" dirty="0">
              <a:solidFill>
                <a:schemeClr val="tx1"/>
              </a:solidFill>
            </a:rPr>
            <a:t>,</a:t>
          </a:r>
          <a:r>
            <a:rPr lang="en-US" sz="1900" b="1" kern="1200" dirty="0">
              <a:solidFill>
                <a:schemeClr val="tx1"/>
              </a:solidFill>
            </a:rPr>
            <a:t> relevant</a:t>
          </a:r>
          <a:r>
            <a:rPr lang="en-US" sz="1900" b="0" kern="1200" dirty="0">
              <a:solidFill>
                <a:schemeClr val="tx1"/>
              </a:solidFill>
            </a:rPr>
            <a:t>,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0" kern="1200" dirty="0">
              <a:solidFill>
                <a:schemeClr val="tx1"/>
              </a:solidFill>
            </a:rPr>
            <a:t>and</a:t>
          </a:r>
          <a:r>
            <a:rPr lang="en-US" sz="1900" b="1" kern="1200" dirty="0">
              <a:solidFill>
                <a:schemeClr val="tx1"/>
              </a:solidFill>
            </a:rPr>
            <a:t> interactive</a:t>
          </a:r>
          <a:r>
            <a:rPr lang="en-US" sz="1900" b="0" kern="1200" dirty="0">
              <a:solidFill>
                <a:schemeClr val="tx1"/>
              </a:solidFill>
            </a:rPr>
            <a:t>.</a:t>
          </a:r>
          <a:r>
            <a:rPr lang="en-US" sz="1900" b="0" kern="1200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sz="1900" b="0" kern="1200" dirty="0">
            <a:solidFill>
              <a:schemeClr val="tx1"/>
            </a:solidFill>
          </a:endParaRPr>
        </a:p>
      </dsp:txBody>
      <dsp:txXfrm rot="-5400000">
        <a:off x="4188190" y="1571378"/>
        <a:ext cx="7394128" cy="952796"/>
      </dsp:txXfrm>
    </dsp:sp>
    <dsp:sp modelId="{24CED813-7888-430C-AFDB-9D3A24B568CB}">
      <dsp:nvSpPr>
        <dsp:cNvPr id="0" name=""/>
        <dsp:cNvSpPr/>
      </dsp:nvSpPr>
      <dsp:spPr>
        <a:xfrm>
          <a:off x="0" y="1387848"/>
          <a:ext cx="4188190" cy="13198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</a:t>
          </a:r>
          <a:r>
            <a:rPr lang="en-US" sz="2400" b="1" kern="1200">
              <a:solidFill>
                <a:schemeClr val="tx1"/>
              </a:solidFill>
              <a:latin typeface="Segoe UI Semibold"/>
              <a:cs typeface="Segoe UI Semibold"/>
            </a:rPr>
            <a:t> Objective 2 - "Deeper Learning"</a:t>
          </a:r>
          <a:endParaRPr lang="en-US" sz="2400" b="1" kern="1200">
            <a:solidFill>
              <a:schemeClr val="tx1"/>
            </a:solidFill>
          </a:endParaRPr>
        </a:p>
      </dsp:txBody>
      <dsp:txXfrm>
        <a:off x="64430" y="1452278"/>
        <a:ext cx="4059330" cy="1190995"/>
      </dsp:txXfrm>
    </dsp:sp>
    <dsp:sp modelId="{48523046-28B0-4CA5-BB43-DD387BCF65C6}">
      <dsp:nvSpPr>
        <dsp:cNvPr id="0" name=""/>
        <dsp:cNvSpPr/>
      </dsp:nvSpPr>
      <dsp:spPr>
        <a:xfrm rot="5400000">
          <a:off x="7383084" y="-289211"/>
          <a:ext cx="1055884" cy="74456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Develop and sustain a workforce that is </a:t>
          </a:r>
          <a:r>
            <a:rPr lang="en-US" sz="1900" b="1" kern="1200" dirty="0">
              <a:solidFill>
                <a:schemeClr val="tx1"/>
              </a:solidFill>
            </a:rPr>
            <a:t>diverse</a:t>
          </a:r>
          <a:r>
            <a:rPr lang="en-US" sz="1900" kern="1200" dirty="0">
              <a:solidFill>
                <a:schemeClr val="tx1"/>
              </a:solidFill>
            </a:rPr>
            <a:t>, </a:t>
          </a:r>
          <a:r>
            <a:rPr lang="en-US" sz="1900" b="1" kern="1200" dirty="0">
              <a:solidFill>
                <a:schemeClr val="tx1"/>
              </a:solidFill>
            </a:rPr>
            <a:t>culturally responsive</a:t>
          </a:r>
          <a:r>
            <a:rPr lang="en-US" sz="1900" kern="1200" dirty="0">
              <a:solidFill>
                <a:schemeClr val="tx1"/>
              </a:solidFill>
            </a:rPr>
            <a:t>, </a:t>
          </a:r>
          <a:r>
            <a:rPr lang="en-US" sz="1900" b="1" kern="1200" dirty="0">
              <a:solidFill>
                <a:schemeClr val="tx1"/>
              </a:solidFill>
            </a:rPr>
            <a:t>well-prepared</a:t>
          </a:r>
          <a:r>
            <a:rPr lang="en-US" sz="1900" kern="1200" dirty="0">
              <a:solidFill>
                <a:schemeClr val="tx1"/>
              </a:solidFill>
            </a:rPr>
            <a:t>, and committed to </a:t>
          </a:r>
          <a:r>
            <a:rPr lang="en-US" sz="1900" b="1" kern="1200" dirty="0">
              <a:solidFill>
                <a:schemeClr val="tx1"/>
              </a:solidFill>
            </a:rPr>
            <a:t>continuous improvement</a:t>
          </a:r>
          <a:r>
            <a:rPr lang="en-US" sz="1900" kern="1200" dirty="0">
              <a:solidFill>
                <a:schemeClr val="tx1"/>
              </a:solidFill>
            </a:rPr>
            <a:t>, so that all students have equitable access to </a:t>
          </a:r>
          <a:r>
            <a:rPr lang="en-US" sz="1900" b="1" kern="1200" dirty="0">
              <a:solidFill>
                <a:schemeClr val="tx1"/>
              </a:solidFill>
            </a:rPr>
            <a:t>effective educators</a:t>
          </a:r>
          <a:r>
            <a:rPr lang="en-US" sz="1900" kern="1200" dirty="0">
              <a:solidFill>
                <a:schemeClr val="tx1"/>
              </a:solidFill>
            </a:rPr>
            <a:t>.</a:t>
          </a:r>
        </a:p>
      </dsp:txBody>
      <dsp:txXfrm rot="-5400000">
        <a:off x="4188190" y="2957227"/>
        <a:ext cx="7394128" cy="952796"/>
      </dsp:txXfrm>
    </dsp:sp>
    <dsp:sp modelId="{BEF76E51-4B0A-4CD7-8E87-ACA209BCE8EA}">
      <dsp:nvSpPr>
        <dsp:cNvPr id="0" name=""/>
        <dsp:cNvSpPr/>
      </dsp:nvSpPr>
      <dsp:spPr>
        <a:xfrm>
          <a:off x="0" y="2773696"/>
          <a:ext cx="4188190" cy="13198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 Objective 3 - "Diverse and Effective Workforce"</a:t>
          </a:r>
        </a:p>
      </dsp:txBody>
      <dsp:txXfrm>
        <a:off x="64430" y="2838126"/>
        <a:ext cx="4059330" cy="1190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228600" algn="l"/>
              </a:tabLst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10">
              <a:lnSpc>
                <a:spcPct val="107000"/>
              </a:lnSpc>
              <a:defRPr/>
            </a:pPr>
            <a:endParaRPr 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8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504"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8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21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b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0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72C4"/>
              </a:solidFill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6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2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0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9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1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67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89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27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37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54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3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06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58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7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4472C4"/>
              </a:solidFill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1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7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66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7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52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4AA53-D226-30C5-0B8D-4A4EB1DC3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27D36B-4B1A-E075-545D-7944AC675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93EED-8C7F-A7B0-0734-67A865DD1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19A2D-6C0E-CB44-018A-F0A8EF3A6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18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24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7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81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94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66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6">
              <a:lnSpc>
                <a:spcPct val="125000"/>
              </a:lnSpc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3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5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0721">
              <a:lnSpc>
                <a:spcPct val="107000"/>
              </a:lnSpc>
              <a:defRPr/>
            </a:pPr>
            <a:endParaRPr lang="en-US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582"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oe.mass.edu/mcas/tdd/ela.html?section=rubric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dd/ela.html?section=rubrics" TargetMode="External"/><Relationship Id="rId7" Type="http://schemas.openxmlformats.org/officeDocument/2006/relationships/hyperlink" Target="https://www.doe.mass.edu/mcas/tdd/ela.html?section=other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oe.mass.edu/mcas/tdd/ela.html?section=testdesign" TargetMode="External"/><Relationship Id="rId5" Type="http://schemas.openxmlformats.org/officeDocument/2006/relationships/hyperlink" Target="http://mcas.pearsonsupport.com/released-items/ela/" TargetMode="External"/><Relationship Id="rId4" Type="http://schemas.openxmlformats.org/officeDocument/2006/relationships/hyperlink" Target="https://www.doe.mass.edu/mcas/student/defaul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mcasservicecenter.com/" TargetMode="External"/><Relationship Id="rId4" Type="http://schemas.openxmlformats.org/officeDocument/2006/relationships/hyperlink" Target="mailto:mcas@mass.go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4C6A46-52C3-F825-E6B1-D25A97AC9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8954" y="1822937"/>
            <a:ext cx="12449908" cy="1756591"/>
          </a:xfrm>
        </p:spPr>
        <p:txBody>
          <a:bodyPr>
            <a:normAutofit fontScale="90000"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br>
              <a:rPr lang="en-US" dirty="0"/>
            </a:br>
            <a:r>
              <a:rPr lang="en-US" dirty="0"/>
              <a:t>MCAS ELA High School Session: </a:t>
            </a:r>
            <a:br>
              <a:rPr lang="en-US" dirty="0"/>
            </a:br>
            <a:r>
              <a:rPr lang="en-US" dirty="0"/>
              <a:t>Grade 10</a:t>
            </a:r>
            <a:br>
              <a:rPr lang="en-US" dirty="0"/>
            </a:br>
            <a:r>
              <a:rPr lang="en-US" dirty="0"/>
              <a:t>Essays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15934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Today’s Process for Grade 10 ES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791203"/>
            <a:ext cx="10990385" cy="39322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/>
              <a:t>Review scoring guide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/>
              <a:t>Review excerpts, direction lines and question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>
                <a:latin typeface="Arial"/>
                <a:cs typeface="Arial"/>
              </a:rPr>
              <a:t>Review and analyze anchor papers at each score point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9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9028DA-5319-BA77-9B18-1A4DD6347F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3732" y="226842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Essay Scoring Guide (Rubric)</a:t>
            </a:r>
          </a:p>
        </p:txBody>
      </p:sp>
      <p:pic>
        <p:nvPicPr>
          <p:cNvPr id="7" name="Picture 6" descr="Essay Scoring Guide">
            <a:extLst>
              <a:ext uri="{FF2B5EF4-FFF2-40B4-BE49-F238E27FC236}">
                <a16:creationId xmlns:a16="http://schemas.microsoft.com/office/drawing/2014/main" id="{40A6FC71-35BA-2775-85DC-10E9CBB5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78" y="1158157"/>
            <a:ext cx="4022043" cy="4698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419200-9492-00E1-8006-8EB1C9A9D76A}"/>
              </a:ext>
            </a:extLst>
          </p:cNvPr>
          <p:cNvSpPr txBox="1"/>
          <p:nvPr/>
        </p:nvSpPr>
        <p:spPr>
          <a:xfrm>
            <a:off x="3032741" y="6117915"/>
            <a:ext cx="883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Essay rubrics can be found at </a:t>
            </a:r>
            <a:r>
              <a:rPr lang="en-US">
                <a:hlinkClick r:id="rId4"/>
              </a:rPr>
              <a:t>https://www.doe.mass.edu/mcas/tdd/ela.html?section=rubrics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21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9028DA-5319-BA77-9B18-1A4DD6347F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21905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Language of Essay Scoring Guide (Rubric)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D9831-6D1D-13B3-FDD7-5E9102F41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87471"/>
              </p:ext>
            </p:extLst>
          </p:nvPr>
        </p:nvGraphicFramePr>
        <p:xfrm>
          <a:off x="465991" y="1204644"/>
          <a:ext cx="10833100" cy="267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567">
                  <a:extLst>
                    <a:ext uri="{9D8B030D-6E8A-4147-A177-3AD203B41FA5}">
                      <a16:colId xmlns:a16="http://schemas.microsoft.com/office/drawing/2014/main" val="759311459"/>
                    </a:ext>
                  </a:extLst>
                </a:gridCol>
                <a:gridCol w="4076533">
                  <a:extLst>
                    <a:ext uri="{9D8B030D-6E8A-4147-A177-3AD203B41FA5}">
                      <a16:colId xmlns:a16="http://schemas.microsoft.com/office/drawing/2014/main" val="1285245338"/>
                    </a:ext>
                  </a:extLst>
                </a:gridCol>
              </a:tblGrid>
              <a:tr h="791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Idea Development (Writing)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Conventions (Language)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857383418"/>
                  </a:ext>
                </a:extLst>
              </a:tr>
              <a:tr h="188174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/>
                        <a:t>quality and development of</a:t>
                      </a:r>
                      <a:r>
                        <a:rPr lang="en-US" sz="2000" b="1"/>
                        <a:t> central idea/thesis </a:t>
                      </a:r>
                      <a:r>
                        <a:rPr lang="en-US" sz="2000" b="0"/>
                        <a:t>*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/>
                        <a:t>selection and explanation of </a:t>
                      </a:r>
                      <a:r>
                        <a:rPr lang="en-US" sz="2000" b="1"/>
                        <a:t>evidence and/or details *</a:t>
                      </a:r>
                      <a:endParaRPr lang="en-US" sz="20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expression of ideas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awareness of task and mode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sentence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grammar, usage, and mechanics </a:t>
                      </a:r>
                      <a:endParaRPr lang="en-US" sz="2000" b="0" cap="none" baseline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598771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969A05-2D24-553F-CED2-5401B4827889}"/>
              </a:ext>
            </a:extLst>
          </p:cNvPr>
          <p:cNvSpPr txBox="1"/>
          <p:nvPr/>
        </p:nvSpPr>
        <p:spPr>
          <a:xfrm>
            <a:off x="465991" y="4554840"/>
            <a:ext cx="1160671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2000" i="1"/>
              <a:t>For narrative writing, the quality and development of narrative elements will be assessed in place of a central idea. Narrative elements should include, but are not limited to: plot, character, setting, dialogue, action, and/or description. Students should use evidence/details to demonstrate understanding of text.</a:t>
            </a:r>
          </a:p>
        </p:txBody>
      </p:sp>
    </p:spTree>
    <p:extLst>
      <p:ext uri="{BB962C8B-B14F-4D97-AF65-F5344CB8AC3E}">
        <p14:creationId xmlns:p14="http://schemas.microsoft.com/office/powerpoint/2010/main" val="295986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31892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Direction Lines and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5114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Are standardized for each writing mode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Include expectations for what to include in each essay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Questions (prompts) also remind students to use details/information from the passage 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Grade 10 Question 	                      (Explanatory)</a:t>
            </a:r>
          </a:p>
        </p:txBody>
      </p:sp>
      <p:pic>
        <p:nvPicPr>
          <p:cNvPr id="6" name="Picture 5" descr="Sample question">
            <a:extLst>
              <a:ext uri="{FF2B5EF4-FFF2-40B4-BE49-F238E27FC236}">
                <a16:creationId xmlns:a16="http://schemas.microsoft.com/office/drawing/2014/main" id="{B92E7669-8AB6-F904-7AAA-329CDCEDB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77" y="1745741"/>
            <a:ext cx="10990385" cy="3470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71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080" y="476016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5CBF6C-430B-4C7E-BA4D-4E6C75766FB1}"/>
              </a:ext>
            </a:extLst>
          </p:cNvPr>
          <p:cNvSpPr txBox="1">
            <a:spLocks/>
          </p:cNvSpPr>
          <p:nvPr/>
        </p:nvSpPr>
        <p:spPr>
          <a:xfrm>
            <a:off x="9311013" y="1067759"/>
            <a:ext cx="2438401" cy="621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Introduction</a:t>
            </a:r>
          </a:p>
        </p:txBody>
      </p:sp>
      <p:pic>
        <p:nvPicPr>
          <p:cNvPr id="5" name="Picture 4" descr="sample student work">
            <a:extLst>
              <a:ext uri="{FF2B5EF4-FFF2-40B4-BE49-F238E27FC236}">
                <a16:creationId xmlns:a16="http://schemas.microsoft.com/office/drawing/2014/main" id="{B1D0AF63-1267-FC37-EF08-268E2889C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7289"/>
            <a:ext cx="11749956" cy="3283421"/>
          </a:xfrm>
          <a:prstGeom prst="rect">
            <a:avLst/>
          </a:prstGeom>
        </p:spPr>
      </p:pic>
      <p:pic>
        <p:nvPicPr>
          <p:cNvPr id="18" name="Picture 17" descr="sample rubric">
            <a:extLst>
              <a:ext uri="{FF2B5EF4-FFF2-40B4-BE49-F238E27FC236}">
                <a16:creationId xmlns:a16="http://schemas.microsoft.com/office/drawing/2014/main" id="{A9E375B1-5357-4758-976C-DD4F2BD31F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3" t="7686" r="140" b="3904"/>
          <a:stretch/>
        </p:blipFill>
        <p:spPr>
          <a:xfrm>
            <a:off x="5193873" y="5186509"/>
            <a:ext cx="6099103" cy="1207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95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15728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5CBF6C-430B-4C7E-BA4D-4E6C75766FB1}"/>
              </a:ext>
            </a:extLst>
          </p:cNvPr>
          <p:cNvSpPr txBox="1">
            <a:spLocks/>
          </p:cNvSpPr>
          <p:nvPr/>
        </p:nvSpPr>
        <p:spPr>
          <a:xfrm>
            <a:off x="8189320" y="698786"/>
            <a:ext cx="3713657" cy="500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>
                <a:latin typeface="Arial"/>
                <a:cs typeface="Arial"/>
              </a:rPr>
              <a:t>1st body paragraph</a:t>
            </a:r>
            <a:endParaRPr lang="en-US" sz="8000"/>
          </a:p>
        </p:txBody>
      </p:sp>
      <p:pic>
        <p:nvPicPr>
          <p:cNvPr id="5" name="Picture 4" descr="annotated sample student work">
            <a:extLst>
              <a:ext uri="{FF2B5EF4-FFF2-40B4-BE49-F238E27FC236}">
                <a16:creationId xmlns:a16="http://schemas.microsoft.com/office/drawing/2014/main" id="{76125907-1120-58BD-6209-D428FE7A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4" r="351"/>
          <a:stretch/>
        </p:blipFill>
        <p:spPr>
          <a:xfrm>
            <a:off x="267463" y="1326994"/>
            <a:ext cx="10917210" cy="3872971"/>
          </a:xfrm>
          <a:prstGeom prst="rect">
            <a:avLst/>
          </a:prstGeom>
        </p:spPr>
      </p:pic>
      <p:pic>
        <p:nvPicPr>
          <p:cNvPr id="6" name="Picture 5" descr="sample rubric">
            <a:extLst>
              <a:ext uri="{FF2B5EF4-FFF2-40B4-BE49-F238E27FC236}">
                <a16:creationId xmlns:a16="http://schemas.microsoft.com/office/drawing/2014/main" id="{89AF9C7D-D8A5-5112-FD45-FFC1557D9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068" y="5327397"/>
            <a:ext cx="5129021" cy="1039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731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15728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AC31134-9C73-2203-CA6B-BFAFC3572556}"/>
              </a:ext>
            </a:extLst>
          </p:cNvPr>
          <p:cNvSpPr txBox="1">
            <a:spLocks/>
          </p:cNvSpPr>
          <p:nvPr/>
        </p:nvSpPr>
        <p:spPr>
          <a:xfrm>
            <a:off x="8074307" y="355192"/>
            <a:ext cx="3713657" cy="500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latin typeface="Arial"/>
                <a:cs typeface="Arial"/>
              </a:rPr>
              <a:t>2nd body paragraph</a:t>
            </a:r>
            <a:endParaRPr lang="en-US" sz="8000" dirty="0"/>
          </a:p>
        </p:txBody>
      </p:sp>
      <p:pic>
        <p:nvPicPr>
          <p:cNvPr id="5" name="Picture 4" descr="sample student work">
            <a:extLst>
              <a:ext uri="{FF2B5EF4-FFF2-40B4-BE49-F238E27FC236}">
                <a16:creationId xmlns:a16="http://schemas.microsoft.com/office/drawing/2014/main" id="{E210021F-A7BC-429A-8C3C-73C695FE6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88" y="855968"/>
            <a:ext cx="11617376" cy="4188190"/>
          </a:xfrm>
          <a:prstGeom prst="rect">
            <a:avLst/>
          </a:prstGeom>
        </p:spPr>
      </p:pic>
      <p:pic>
        <p:nvPicPr>
          <p:cNvPr id="8" name="Picture 7" descr="sample rubric">
            <a:extLst>
              <a:ext uri="{FF2B5EF4-FFF2-40B4-BE49-F238E27FC236}">
                <a16:creationId xmlns:a16="http://schemas.microsoft.com/office/drawing/2014/main" id="{390EDBC1-D11E-458E-1842-10C5AF890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917" y="5154930"/>
            <a:ext cx="5964064" cy="1347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1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15728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6F44B1C-92DA-8460-18B7-B6329EB99A99}"/>
              </a:ext>
            </a:extLst>
          </p:cNvPr>
          <p:cNvSpPr txBox="1">
            <a:spLocks/>
          </p:cNvSpPr>
          <p:nvPr/>
        </p:nvSpPr>
        <p:spPr>
          <a:xfrm>
            <a:off x="8189320" y="698786"/>
            <a:ext cx="3713657" cy="500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>
                <a:latin typeface="Arial"/>
                <a:cs typeface="Arial"/>
              </a:rPr>
              <a:t>3rd body paragraph</a:t>
            </a:r>
            <a:endParaRPr lang="en-US" sz="8000"/>
          </a:p>
        </p:txBody>
      </p:sp>
      <p:pic>
        <p:nvPicPr>
          <p:cNvPr id="6" name="Picture 5" descr="sample student work">
            <a:extLst>
              <a:ext uri="{FF2B5EF4-FFF2-40B4-BE49-F238E27FC236}">
                <a16:creationId xmlns:a16="http://schemas.microsoft.com/office/drawing/2014/main" id="{D5B4456C-C923-8156-FC58-EE0D1020D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85" y="1194114"/>
            <a:ext cx="10762687" cy="4034677"/>
          </a:xfrm>
          <a:prstGeom prst="rect">
            <a:avLst/>
          </a:prstGeom>
        </p:spPr>
      </p:pic>
      <p:pic>
        <p:nvPicPr>
          <p:cNvPr id="9" name="Picture 8" descr="sample rubric">
            <a:extLst>
              <a:ext uri="{FF2B5EF4-FFF2-40B4-BE49-F238E27FC236}">
                <a16:creationId xmlns:a16="http://schemas.microsoft.com/office/drawing/2014/main" id="{ACB1FA21-87A8-9350-5748-D3CF08D34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361" y="5220365"/>
            <a:ext cx="6451917" cy="1473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29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15728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5CBF6C-430B-4C7E-BA4D-4E6C75766FB1}"/>
              </a:ext>
            </a:extLst>
          </p:cNvPr>
          <p:cNvSpPr txBox="1">
            <a:spLocks/>
          </p:cNvSpPr>
          <p:nvPr/>
        </p:nvSpPr>
        <p:spPr>
          <a:xfrm>
            <a:off x="9400854" y="906556"/>
            <a:ext cx="2438401" cy="6127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Conclusion</a:t>
            </a:r>
          </a:p>
        </p:txBody>
      </p:sp>
      <p:pic>
        <p:nvPicPr>
          <p:cNvPr id="3" name="Picture 2" descr="sample student work">
            <a:extLst>
              <a:ext uri="{FF2B5EF4-FFF2-40B4-BE49-F238E27FC236}">
                <a16:creationId xmlns:a16="http://schemas.microsoft.com/office/drawing/2014/main" id="{8B957365-7657-38B6-ED8F-2201D449E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81" y="2107818"/>
            <a:ext cx="11480437" cy="1657310"/>
          </a:xfrm>
          <a:prstGeom prst="rect">
            <a:avLst/>
          </a:prstGeom>
        </p:spPr>
      </p:pic>
      <p:pic>
        <p:nvPicPr>
          <p:cNvPr id="7" name="Picture 6" descr="sample rubric">
            <a:extLst>
              <a:ext uri="{FF2B5EF4-FFF2-40B4-BE49-F238E27FC236}">
                <a16:creationId xmlns:a16="http://schemas.microsoft.com/office/drawing/2014/main" id="{7BD8B913-C8D9-7D83-5B10-D2CA999B6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084" y="4102164"/>
            <a:ext cx="6144371" cy="2278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95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18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Overview of MCAS test development and scoring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Analysis of a HS Essay (ES) question with student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Practice with scoring student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Review of resources available on the Department’s website</a:t>
            </a:r>
          </a:p>
        </p:txBody>
      </p:sp>
    </p:spTree>
    <p:extLst>
      <p:ext uri="{BB962C8B-B14F-4D97-AF65-F5344CB8AC3E}">
        <p14:creationId xmlns:p14="http://schemas.microsoft.com/office/powerpoint/2010/main" val="394013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15728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5CBF6C-430B-4C7E-BA4D-4E6C75766FB1}"/>
              </a:ext>
            </a:extLst>
          </p:cNvPr>
          <p:cNvSpPr txBox="1">
            <a:spLocks/>
          </p:cNvSpPr>
          <p:nvPr/>
        </p:nvSpPr>
        <p:spPr>
          <a:xfrm>
            <a:off x="9369286" y="557707"/>
            <a:ext cx="2438401" cy="621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/>
              <a:t>Introduction</a:t>
            </a:r>
          </a:p>
        </p:txBody>
      </p:sp>
      <p:pic>
        <p:nvPicPr>
          <p:cNvPr id="3" name="Picture 2" descr="sample student work">
            <a:extLst>
              <a:ext uri="{FF2B5EF4-FFF2-40B4-BE49-F238E27FC236}">
                <a16:creationId xmlns:a16="http://schemas.microsoft.com/office/drawing/2014/main" id="{14367531-AD7B-94C7-DB04-BAF67D435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6" y="1583023"/>
            <a:ext cx="11528785" cy="3232058"/>
          </a:xfrm>
          <a:prstGeom prst="rect">
            <a:avLst/>
          </a:prstGeom>
        </p:spPr>
      </p:pic>
      <p:pic>
        <p:nvPicPr>
          <p:cNvPr id="5" name="Picture 4" descr="sample rubric">
            <a:extLst>
              <a:ext uri="{FF2B5EF4-FFF2-40B4-BE49-F238E27FC236}">
                <a16:creationId xmlns:a16="http://schemas.microsoft.com/office/drawing/2014/main" id="{CB4D4F9B-FBF9-76C2-080A-971CC4431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600" y="4846289"/>
            <a:ext cx="6513494" cy="1710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076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247550"/>
            <a:ext cx="2600805" cy="6577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5CBF6C-430B-4C7E-BA4D-4E6C75766FB1}"/>
              </a:ext>
            </a:extLst>
          </p:cNvPr>
          <p:cNvSpPr txBox="1">
            <a:spLocks/>
          </p:cNvSpPr>
          <p:nvPr/>
        </p:nvSpPr>
        <p:spPr>
          <a:xfrm>
            <a:off x="8554971" y="377151"/>
            <a:ext cx="3477984" cy="431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>
                <a:latin typeface="Arial"/>
                <a:cs typeface="Arial"/>
              </a:rPr>
              <a:t>1st body paragraph</a:t>
            </a:r>
          </a:p>
        </p:txBody>
      </p:sp>
      <p:pic>
        <p:nvPicPr>
          <p:cNvPr id="3" name="Picture 2" descr="sample student work">
            <a:extLst>
              <a:ext uri="{FF2B5EF4-FFF2-40B4-BE49-F238E27FC236}">
                <a16:creationId xmlns:a16="http://schemas.microsoft.com/office/drawing/2014/main" id="{FB2D03AD-AED9-A918-13BD-A5C8438EB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114" y="880026"/>
            <a:ext cx="8944249" cy="4798831"/>
          </a:xfrm>
          <a:prstGeom prst="rect">
            <a:avLst/>
          </a:prstGeom>
        </p:spPr>
      </p:pic>
      <p:pic>
        <p:nvPicPr>
          <p:cNvPr id="9" name="Picture 8" descr="sample rubric">
            <a:extLst>
              <a:ext uri="{FF2B5EF4-FFF2-40B4-BE49-F238E27FC236}">
                <a16:creationId xmlns:a16="http://schemas.microsoft.com/office/drawing/2014/main" id="{14858155-FFC0-54AD-4088-2F46C8D53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763" y="5694853"/>
            <a:ext cx="4812794" cy="975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37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118" y="181405"/>
            <a:ext cx="2600805" cy="6573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16D8CBF3-2E5B-CDC4-CCF8-56B1D8FD5366}"/>
              </a:ext>
            </a:extLst>
          </p:cNvPr>
          <p:cNvSpPr txBox="1">
            <a:spLocks/>
          </p:cNvSpPr>
          <p:nvPr/>
        </p:nvSpPr>
        <p:spPr>
          <a:xfrm>
            <a:off x="8195203" y="314332"/>
            <a:ext cx="3828679" cy="431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>
                <a:latin typeface="Arial"/>
                <a:cs typeface="Arial"/>
              </a:rPr>
              <a:t>2nd body paragraph</a:t>
            </a:r>
          </a:p>
        </p:txBody>
      </p:sp>
      <p:pic>
        <p:nvPicPr>
          <p:cNvPr id="3" name="Picture 2" descr="sample student response">
            <a:extLst>
              <a:ext uri="{FF2B5EF4-FFF2-40B4-BE49-F238E27FC236}">
                <a16:creationId xmlns:a16="http://schemas.microsoft.com/office/drawing/2014/main" id="{26F803B4-03F2-6362-B3A6-3E92C575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629" y="753942"/>
            <a:ext cx="8746741" cy="4877777"/>
          </a:xfrm>
          <a:prstGeom prst="rect">
            <a:avLst/>
          </a:prstGeom>
        </p:spPr>
      </p:pic>
      <p:pic>
        <p:nvPicPr>
          <p:cNvPr id="8" name="Picture 7" descr="sample rubric">
            <a:extLst>
              <a:ext uri="{FF2B5EF4-FFF2-40B4-BE49-F238E27FC236}">
                <a16:creationId xmlns:a16="http://schemas.microsoft.com/office/drawing/2014/main" id="{6B5CD88F-FEC1-85E2-E2ED-E9A56A3F5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637" y="5800757"/>
            <a:ext cx="4944165" cy="971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099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402" y="33851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5CBF6C-430B-4C7E-BA4D-4E6C75766FB1}"/>
              </a:ext>
            </a:extLst>
          </p:cNvPr>
          <p:cNvSpPr txBox="1">
            <a:spLocks/>
          </p:cNvSpPr>
          <p:nvPr/>
        </p:nvSpPr>
        <p:spPr>
          <a:xfrm>
            <a:off x="9432952" y="1376162"/>
            <a:ext cx="2438401" cy="656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/>
              <a:t>Conclusion</a:t>
            </a:r>
          </a:p>
        </p:txBody>
      </p:sp>
      <p:pic>
        <p:nvPicPr>
          <p:cNvPr id="3" name="Picture 2" descr="sample student work">
            <a:extLst>
              <a:ext uri="{FF2B5EF4-FFF2-40B4-BE49-F238E27FC236}">
                <a16:creationId xmlns:a16="http://schemas.microsoft.com/office/drawing/2014/main" id="{ED8BCE30-8A8F-4B11-D8C7-EA25AD20F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90" y="2090435"/>
            <a:ext cx="11717063" cy="2289282"/>
          </a:xfrm>
          <a:prstGeom prst="rect">
            <a:avLst/>
          </a:prstGeom>
        </p:spPr>
      </p:pic>
      <p:pic>
        <p:nvPicPr>
          <p:cNvPr id="6" name="Picture 5" descr="sample rubric">
            <a:extLst>
              <a:ext uri="{FF2B5EF4-FFF2-40B4-BE49-F238E27FC236}">
                <a16:creationId xmlns:a16="http://schemas.microsoft.com/office/drawing/2014/main" id="{F345B596-0F42-F815-F965-D71893CFE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22" r="2709" b="1"/>
          <a:stretch/>
        </p:blipFill>
        <p:spPr>
          <a:xfrm>
            <a:off x="4503081" y="4572000"/>
            <a:ext cx="6837710" cy="2150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345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313611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4/3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5CBF6C-430B-4C7E-BA4D-4E6C75766FB1}"/>
              </a:ext>
            </a:extLst>
          </p:cNvPr>
          <p:cNvSpPr txBox="1">
            <a:spLocks/>
          </p:cNvSpPr>
          <p:nvPr/>
        </p:nvSpPr>
        <p:spPr>
          <a:xfrm>
            <a:off x="9211245" y="1585960"/>
            <a:ext cx="2438401" cy="59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/>
              <a:t>Introduction</a:t>
            </a:r>
          </a:p>
        </p:txBody>
      </p:sp>
      <p:pic>
        <p:nvPicPr>
          <p:cNvPr id="10" name="Picture 9" descr="sample student work">
            <a:extLst>
              <a:ext uri="{FF2B5EF4-FFF2-40B4-BE49-F238E27FC236}">
                <a16:creationId xmlns:a16="http://schemas.microsoft.com/office/drawing/2014/main" id="{D600C1B4-3D76-96FC-1355-4FE319345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0" y="2439447"/>
            <a:ext cx="11224979" cy="1718338"/>
          </a:xfrm>
          <a:prstGeom prst="rect">
            <a:avLst/>
          </a:prstGeom>
        </p:spPr>
      </p:pic>
      <p:pic>
        <p:nvPicPr>
          <p:cNvPr id="16" name="Picture 15" descr="sample rubric">
            <a:extLst>
              <a:ext uri="{FF2B5EF4-FFF2-40B4-BE49-F238E27FC236}">
                <a16:creationId xmlns:a16="http://schemas.microsoft.com/office/drawing/2014/main" id="{E4AA2957-17C4-E526-6C4F-171FC71CE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603" y="5272040"/>
            <a:ext cx="6164615" cy="1346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065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15728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4/3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5CBF6C-430B-4C7E-BA4D-4E6C75766FB1}"/>
              </a:ext>
            </a:extLst>
          </p:cNvPr>
          <p:cNvSpPr txBox="1">
            <a:spLocks/>
          </p:cNvSpPr>
          <p:nvPr/>
        </p:nvSpPr>
        <p:spPr>
          <a:xfrm>
            <a:off x="8452077" y="673295"/>
            <a:ext cx="3608404" cy="4191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>
                <a:latin typeface="Arial"/>
                <a:cs typeface="Arial"/>
              </a:rPr>
              <a:t>1st body paragraph</a:t>
            </a:r>
          </a:p>
        </p:txBody>
      </p:sp>
      <p:pic>
        <p:nvPicPr>
          <p:cNvPr id="8" name="Picture 7" descr="sample student work">
            <a:extLst>
              <a:ext uri="{FF2B5EF4-FFF2-40B4-BE49-F238E27FC236}">
                <a16:creationId xmlns:a16="http://schemas.microsoft.com/office/drawing/2014/main" id="{9C0844D3-4A31-851A-37C4-73002E67D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5" y="1193054"/>
            <a:ext cx="11278310" cy="4271077"/>
          </a:xfrm>
          <a:prstGeom prst="rect">
            <a:avLst/>
          </a:prstGeom>
        </p:spPr>
      </p:pic>
      <p:pic>
        <p:nvPicPr>
          <p:cNvPr id="11" name="Picture 10" descr="sample rubric">
            <a:extLst>
              <a:ext uri="{FF2B5EF4-FFF2-40B4-BE49-F238E27FC236}">
                <a16:creationId xmlns:a16="http://schemas.microsoft.com/office/drawing/2014/main" id="{483DD1F9-8A65-38E1-912D-D8AB7EF32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985" y="5564773"/>
            <a:ext cx="5131999" cy="1142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898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15728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4/3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5CBF6C-430B-4C7E-BA4D-4E6C75766FB1}"/>
              </a:ext>
            </a:extLst>
          </p:cNvPr>
          <p:cNvSpPr txBox="1">
            <a:spLocks/>
          </p:cNvSpPr>
          <p:nvPr/>
        </p:nvSpPr>
        <p:spPr>
          <a:xfrm>
            <a:off x="8167727" y="1084741"/>
            <a:ext cx="3857351" cy="469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>
                <a:latin typeface="Arial"/>
                <a:cs typeface="Arial"/>
              </a:rPr>
              <a:t>2nd body paragraph</a:t>
            </a:r>
          </a:p>
        </p:txBody>
      </p:sp>
      <p:pic>
        <p:nvPicPr>
          <p:cNvPr id="4" name="Picture 3" descr="sample student work">
            <a:extLst>
              <a:ext uri="{FF2B5EF4-FFF2-40B4-BE49-F238E27FC236}">
                <a16:creationId xmlns:a16="http://schemas.microsoft.com/office/drawing/2014/main" id="{E715B7C4-6CB2-BC44-C667-0A42707E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95" y="1737508"/>
            <a:ext cx="11115349" cy="3676028"/>
          </a:xfrm>
          <a:prstGeom prst="rect">
            <a:avLst/>
          </a:prstGeom>
        </p:spPr>
      </p:pic>
      <p:pic>
        <p:nvPicPr>
          <p:cNvPr id="6" name="Picture 5" descr="sample rubric">
            <a:extLst>
              <a:ext uri="{FF2B5EF4-FFF2-40B4-BE49-F238E27FC236}">
                <a16:creationId xmlns:a16="http://schemas.microsoft.com/office/drawing/2014/main" id="{DCAAD5C8-6CC3-3E50-0508-06C6B187B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108" y="5413536"/>
            <a:ext cx="5602897" cy="1216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78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9663" y="387809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4/3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5CBF6C-430B-4C7E-BA4D-4E6C75766FB1}"/>
              </a:ext>
            </a:extLst>
          </p:cNvPr>
          <p:cNvSpPr txBox="1">
            <a:spLocks/>
          </p:cNvSpPr>
          <p:nvPr/>
        </p:nvSpPr>
        <p:spPr>
          <a:xfrm>
            <a:off x="9566484" y="1465337"/>
            <a:ext cx="2438401" cy="534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/>
              <a:t>Conclusion</a:t>
            </a:r>
          </a:p>
        </p:txBody>
      </p:sp>
      <p:pic>
        <p:nvPicPr>
          <p:cNvPr id="5" name="Picture 4" descr="sample student work">
            <a:extLst>
              <a:ext uri="{FF2B5EF4-FFF2-40B4-BE49-F238E27FC236}">
                <a16:creationId xmlns:a16="http://schemas.microsoft.com/office/drawing/2014/main" id="{55B187F8-0486-2D5F-0265-8D229E0F5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43" y="2165500"/>
            <a:ext cx="11592713" cy="2100618"/>
          </a:xfrm>
          <a:prstGeom prst="rect">
            <a:avLst/>
          </a:prstGeom>
        </p:spPr>
      </p:pic>
      <p:pic>
        <p:nvPicPr>
          <p:cNvPr id="9" name="Picture 8" descr="sample rubric">
            <a:extLst>
              <a:ext uri="{FF2B5EF4-FFF2-40B4-BE49-F238E27FC236}">
                <a16:creationId xmlns:a16="http://schemas.microsoft.com/office/drawing/2014/main" id="{69C03F5F-4131-3944-05C2-B11547D27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538" y="4431974"/>
            <a:ext cx="6728224" cy="226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527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15728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3/3</a:t>
            </a:r>
          </a:p>
        </p:txBody>
      </p:sp>
      <p:pic>
        <p:nvPicPr>
          <p:cNvPr id="4" name="Picture 3" descr="sample student work">
            <a:extLst>
              <a:ext uri="{FF2B5EF4-FFF2-40B4-BE49-F238E27FC236}">
                <a16:creationId xmlns:a16="http://schemas.microsoft.com/office/drawing/2014/main" id="{D77E2CEF-B64E-B0C8-94EB-97780EC17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850" y="39945"/>
            <a:ext cx="8012174" cy="5855050"/>
          </a:xfrm>
          <a:prstGeom prst="rect">
            <a:avLst/>
          </a:prstGeom>
        </p:spPr>
      </p:pic>
      <p:pic>
        <p:nvPicPr>
          <p:cNvPr id="10" name="Picture 9" descr="sample rubric">
            <a:extLst>
              <a:ext uri="{FF2B5EF4-FFF2-40B4-BE49-F238E27FC236}">
                <a16:creationId xmlns:a16="http://schemas.microsoft.com/office/drawing/2014/main" id="{ED4A14DD-1FFB-CFB8-BD13-4974FD85D4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11"/>
          <a:stretch/>
        </p:blipFill>
        <p:spPr>
          <a:xfrm>
            <a:off x="2771393" y="5894995"/>
            <a:ext cx="8592209" cy="8057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793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6520" y="323127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2/2</a:t>
            </a:r>
          </a:p>
        </p:txBody>
      </p:sp>
      <p:pic>
        <p:nvPicPr>
          <p:cNvPr id="7" name="Picture 6" descr="sample student work">
            <a:extLst>
              <a:ext uri="{FF2B5EF4-FFF2-40B4-BE49-F238E27FC236}">
                <a16:creationId xmlns:a16="http://schemas.microsoft.com/office/drawing/2014/main" id="{263F04DA-9CF3-1125-643E-D7470F706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563" y="323127"/>
            <a:ext cx="9373332" cy="4910360"/>
          </a:xfrm>
          <a:prstGeom prst="rect">
            <a:avLst/>
          </a:prstGeom>
        </p:spPr>
      </p:pic>
      <p:pic>
        <p:nvPicPr>
          <p:cNvPr id="11" name="Picture 10" descr="sample rubric">
            <a:extLst>
              <a:ext uri="{FF2B5EF4-FFF2-40B4-BE49-F238E27FC236}">
                <a16:creationId xmlns:a16="http://schemas.microsoft.com/office/drawing/2014/main" id="{C76CB121-F53F-C703-5E2D-3FBA6A477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984" y="5365170"/>
            <a:ext cx="5115639" cy="1381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48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1268-2539-6304-C418-D95F17253B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685" y="171763"/>
            <a:ext cx="676107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3647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DESE's Strategic Objectives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647B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" name="Content Placeholder 2" descr="Strategic Objective 1: Whole Student&#10;Strategic Objective 2: Deeper Learning&#10;Strategic Objective 3: Diverse and Effective Workforce">
            <a:extLst>
              <a:ext uri="{FF2B5EF4-FFF2-40B4-BE49-F238E27FC236}">
                <a16:creationId xmlns:a16="http://schemas.microsoft.com/office/drawing/2014/main" id="{DD0281B3-C94B-9F76-199C-BAAADA4C9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984720"/>
              </p:ext>
            </p:extLst>
          </p:nvPr>
        </p:nvGraphicFramePr>
        <p:xfrm>
          <a:off x="152928" y="2001890"/>
          <a:ext cx="11633863" cy="409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8" name="Rectangle 637">
            <a:extLst>
              <a:ext uri="{FF2B5EF4-FFF2-40B4-BE49-F238E27FC236}">
                <a16:creationId xmlns:a16="http://schemas.microsoft.com/office/drawing/2014/main" id="{A31ED057-1866-6193-D8CF-90B31D0490E6}"/>
              </a:ext>
            </a:extLst>
          </p:cNvPr>
          <p:cNvSpPr/>
          <p:nvPr/>
        </p:nvSpPr>
        <p:spPr>
          <a:xfrm>
            <a:off x="589865" y="931012"/>
            <a:ext cx="11005387" cy="852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ea typeface="+mn-lt"/>
                <a:cs typeface="+mn-lt"/>
              </a:rPr>
              <a:t>DESE partners with districts, schools, and programs to: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2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15728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1/1</a:t>
            </a:r>
          </a:p>
        </p:txBody>
      </p:sp>
      <p:pic>
        <p:nvPicPr>
          <p:cNvPr id="4" name="Picture 3" descr="sample student work">
            <a:extLst>
              <a:ext uri="{FF2B5EF4-FFF2-40B4-BE49-F238E27FC236}">
                <a16:creationId xmlns:a16="http://schemas.microsoft.com/office/drawing/2014/main" id="{D18C90C5-1738-C4B6-B815-B19E76CF9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85" y="1222863"/>
            <a:ext cx="10182830" cy="3104387"/>
          </a:xfrm>
          <a:prstGeom prst="rect">
            <a:avLst/>
          </a:prstGeom>
        </p:spPr>
      </p:pic>
      <p:pic>
        <p:nvPicPr>
          <p:cNvPr id="7" name="Picture 6" descr="sample rubric">
            <a:extLst>
              <a:ext uri="{FF2B5EF4-FFF2-40B4-BE49-F238E27FC236}">
                <a16:creationId xmlns:a16="http://schemas.microsoft.com/office/drawing/2014/main" id="{4FF44626-B449-0F83-4238-ABC1442AB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296" y="4427624"/>
            <a:ext cx="6193817" cy="2240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914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88" y="157282"/>
            <a:ext cx="260080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0/0</a:t>
            </a:r>
          </a:p>
        </p:txBody>
      </p:sp>
      <p:pic>
        <p:nvPicPr>
          <p:cNvPr id="4" name="Picture 3" descr="sample student work">
            <a:extLst>
              <a:ext uri="{FF2B5EF4-FFF2-40B4-BE49-F238E27FC236}">
                <a16:creationId xmlns:a16="http://schemas.microsoft.com/office/drawing/2014/main" id="{224DBA2D-9744-5270-4E87-985F10D0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23" y="2085278"/>
            <a:ext cx="11465277" cy="1892219"/>
          </a:xfrm>
          <a:prstGeom prst="rect">
            <a:avLst/>
          </a:prstGeom>
        </p:spPr>
      </p:pic>
      <p:pic>
        <p:nvPicPr>
          <p:cNvPr id="9" name="Picture 8" descr="sample rubric">
            <a:extLst>
              <a:ext uri="{FF2B5EF4-FFF2-40B4-BE49-F238E27FC236}">
                <a16:creationId xmlns:a16="http://schemas.microsoft.com/office/drawing/2014/main" id="{FDBED496-9194-8E5D-B5B8-CF86B41E7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834" y="4600698"/>
            <a:ext cx="8806093" cy="17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90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2745" y="225514"/>
            <a:ext cx="10700612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Takeaways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3647B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0B9919-C797-4C23-BC03-8AF6C38921F2}"/>
              </a:ext>
            </a:extLst>
          </p:cNvPr>
          <p:cNvSpPr txBox="1"/>
          <p:nvPr/>
        </p:nvSpPr>
        <p:spPr>
          <a:xfrm rot="10800000" flipV="1">
            <a:off x="572234" y="914468"/>
            <a:ext cx="11047532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cs typeface="Calibri"/>
              </a:rPr>
              <a:t>Idea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Quality and development of central idea/thesis</a:t>
            </a:r>
            <a:endParaRPr lang="en-US" sz="240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should be developed throughout the essay</a:t>
            </a:r>
            <a:endParaRPr lang="en-US" sz="140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Selection and explanation of evidence and/or details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evidence from the </a:t>
            </a:r>
            <a:r>
              <a:rPr lang="en-US" sz="2000">
                <a:solidFill>
                  <a:srgbClr val="000000"/>
                </a:solidFill>
              </a:rPr>
              <a:t>passage</a:t>
            </a:r>
            <a:r>
              <a:rPr lang="en-US" sz="2000"/>
              <a:t>(s)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can be quoted, paraphrased, or a mix of both</a:t>
            </a:r>
            <a:endParaRPr lang="en-US" sz="2000" b="1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Organization</a:t>
            </a:r>
            <a:endParaRPr lang="en-US" sz="24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c</a:t>
            </a:r>
            <a:r>
              <a:rPr lang="en-US" sz="2000"/>
              <a:t>an be organized by ideas, passage, or other  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</a:rPr>
              <a:t>Expression of ideas</a:t>
            </a:r>
            <a:endParaRPr lang="en-US" sz="2400">
              <a:solidFill>
                <a:schemeClr val="dk1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should be evident throughout essay</a:t>
            </a:r>
            <a:endParaRPr lang="en-US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Awareness of task and mode </a:t>
            </a:r>
            <a:endParaRPr lang="en-US" sz="24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should be evident immediately in the introduction </a:t>
            </a:r>
            <a:r>
              <a:rPr lang="en-US" sz="2000" b="1"/>
              <a:t>and</a:t>
            </a:r>
            <a:r>
              <a:rPr lang="en-US" sz="2000"/>
              <a:t> throughout the essay</a:t>
            </a:r>
            <a:endParaRPr lang="en-US" sz="2000">
              <a:solidFill>
                <a:srgbClr val="FF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/>
          </a:p>
          <a:p>
            <a:r>
              <a:rPr lang="en-US" sz="2400" b="1">
                <a:cs typeface="Calibri"/>
              </a:rPr>
              <a:t>Conventions: </a:t>
            </a:r>
            <a:endParaRPr lang="en-US" sz="2400" b="1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</a:rPr>
              <a:t>Control of sentence structure</a:t>
            </a:r>
            <a:endParaRPr lang="en-US" sz="2400">
              <a:solidFill>
                <a:schemeClr val="dk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</a:rPr>
              <a:t>Control of grammar, usage, and mechanics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9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Practice of Grade 10 ES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405555"/>
            <a:ext cx="11444655" cy="4046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>
                <a:latin typeface="Arial"/>
                <a:cs typeface="Arial"/>
              </a:rPr>
              <a:t>Revisit the essay prompt and excerpts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>
                <a:latin typeface="Arial"/>
                <a:cs typeface="Arial"/>
              </a:rPr>
              <a:t>Read the essay response </a:t>
            </a:r>
            <a:endParaRPr lang="en-US" altLang="en-US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>
                <a:latin typeface="Arial"/>
                <a:cs typeface="Arial"/>
              </a:rPr>
              <a:t>Use the anchor papers and scoring guide to score the essay response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>
                <a:latin typeface="Arial"/>
                <a:cs typeface="Arial"/>
              </a:rPr>
              <a:t>Choose the score that you think best represents the essay response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261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97A2B-EE9D-CC02-E3BE-0828EDF59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5F0B735-50EB-4BCE-8600-47964FE5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Response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96115-401D-2C17-4EB4-E8073FFD9985}"/>
              </a:ext>
            </a:extLst>
          </p:cNvPr>
          <p:cNvSpPr txBox="1"/>
          <p:nvPr/>
        </p:nvSpPr>
        <p:spPr>
          <a:xfrm>
            <a:off x="5947034" y="5532569"/>
            <a:ext cx="462598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rgbClr val="3647B6"/>
                </a:solidFill>
                <a:latin typeface="Arial"/>
                <a:ea typeface="+mj-ea"/>
                <a:cs typeface="Arial"/>
              </a:rPr>
              <a:t>Idea Development Score: 2</a:t>
            </a:r>
            <a:endParaRPr lang="en-US" sz="2800" dirty="0">
              <a:solidFill>
                <a:srgbClr val="3647B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1908D-8D8E-A779-635C-1A5D998EFAB9}"/>
              </a:ext>
            </a:extLst>
          </p:cNvPr>
          <p:cNvSpPr txBox="1"/>
          <p:nvPr/>
        </p:nvSpPr>
        <p:spPr>
          <a:xfrm>
            <a:off x="5947034" y="5947952"/>
            <a:ext cx="424375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/>
                <a:ea typeface="+mj-ea"/>
                <a:cs typeface="Arial"/>
              </a:rPr>
              <a:t>Conventions Score: 2</a:t>
            </a:r>
            <a:endParaRPr lang="en-US" sz="2800">
              <a:solidFill>
                <a:srgbClr val="3647B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Picture 9" descr="sample student work">
            <a:extLst>
              <a:ext uri="{FF2B5EF4-FFF2-40B4-BE49-F238E27FC236}">
                <a16:creationId xmlns:a16="http://schemas.microsoft.com/office/drawing/2014/main" id="{71749AC2-6BDA-14D5-20DE-8761D4102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136" y="934250"/>
            <a:ext cx="9792578" cy="4686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5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E0D7004-DEDA-F81A-DBB6-9595FCAB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44" y="160774"/>
            <a:ext cx="3010856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Response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252B8-2500-2A16-DA79-48F521271039}"/>
              </a:ext>
            </a:extLst>
          </p:cNvPr>
          <p:cNvSpPr txBox="1"/>
          <p:nvPr/>
        </p:nvSpPr>
        <p:spPr>
          <a:xfrm>
            <a:off x="8931794" y="3854301"/>
            <a:ext cx="326020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4948B6"/>
                </a:solidFill>
                <a:latin typeface="Arial"/>
                <a:ea typeface="+mj-ea"/>
                <a:cs typeface="Arial"/>
              </a:rPr>
              <a:t>Idea</a:t>
            </a:r>
            <a:r>
              <a:rPr lang="en-US" sz="2800">
                <a:solidFill>
                  <a:srgbClr val="3647B6"/>
                </a:solidFill>
                <a:latin typeface="Arial"/>
                <a:ea typeface="+mj-ea"/>
                <a:cs typeface="Arial"/>
              </a:rPr>
              <a:t> Development </a:t>
            </a:r>
          </a:p>
          <a:p>
            <a:r>
              <a:rPr lang="en-US" sz="2800">
                <a:solidFill>
                  <a:srgbClr val="3647B6"/>
                </a:solidFill>
                <a:latin typeface="Arial"/>
                <a:ea typeface="+mj-ea"/>
                <a:cs typeface="Arial"/>
              </a:rPr>
              <a:t>Score: 4</a:t>
            </a:r>
            <a:endParaRPr lang="en-US" sz="2800">
              <a:solidFill>
                <a:srgbClr val="3647B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D1FC9-02FE-4E31-625A-88D42C47C8DC}"/>
              </a:ext>
            </a:extLst>
          </p:cNvPr>
          <p:cNvSpPr txBox="1"/>
          <p:nvPr/>
        </p:nvSpPr>
        <p:spPr>
          <a:xfrm>
            <a:off x="8931794" y="4980627"/>
            <a:ext cx="326020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/>
                <a:ea typeface="+mj-ea"/>
                <a:cs typeface="Arial"/>
              </a:rPr>
              <a:t>Conventions Score: 3</a:t>
            </a:r>
            <a:endParaRPr lang="en-US" sz="2800">
              <a:solidFill>
                <a:srgbClr val="3647B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10" descr="sample student work">
            <a:extLst>
              <a:ext uri="{FF2B5EF4-FFF2-40B4-BE49-F238E27FC236}">
                <a16:creationId xmlns:a16="http://schemas.microsoft.com/office/drawing/2014/main" id="{C0DD29DB-7076-F9FB-6D33-6DB2FF017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116" y="29031"/>
            <a:ext cx="5868586" cy="6697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7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51557C-C0F8-830A-0A45-94F2DA3665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21905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Response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DAB49-6A0F-0EBC-0810-D3700C3B4DAC}"/>
              </a:ext>
            </a:extLst>
          </p:cNvPr>
          <p:cNvSpPr txBox="1"/>
          <p:nvPr/>
        </p:nvSpPr>
        <p:spPr>
          <a:xfrm>
            <a:off x="6380261" y="5216875"/>
            <a:ext cx="477129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/>
                <a:ea typeface="+mj-ea"/>
                <a:cs typeface="Arial"/>
              </a:rPr>
              <a:t>Idea Development Score: 0</a:t>
            </a:r>
            <a:endParaRPr lang="en-US" sz="2800">
              <a:solidFill>
                <a:srgbClr val="3647B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B023B-AABB-4DCE-4D85-D0CB0D7FC7D5}"/>
              </a:ext>
            </a:extLst>
          </p:cNvPr>
          <p:cNvSpPr txBox="1"/>
          <p:nvPr/>
        </p:nvSpPr>
        <p:spPr>
          <a:xfrm>
            <a:off x="6380261" y="5749415"/>
            <a:ext cx="424375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/>
                <a:ea typeface="+mj-ea"/>
                <a:cs typeface="Arial"/>
              </a:rPr>
              <a:t>Conventions Score: 0</a:t>
            </a:r>
            <a:endParaRPr lang="en-US" sz="2800">
              <a:solidFill>
                <a:srgbClr val="3647B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 descr="sample student work">
            <a:extLst>
              <a:ext uri="{FF2B5EF4-FFF2-40B4-BE49-F238E27FC236}">
                <a16:creationId xmlns:a16="http://schemas.microsoft.com/office/drawing/2014/main" id="{6C2E0F53-EBB7-BBD0-D104-9015CC61D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91" y="2575219"/>
            <a:ext cx="11249501" cy="1067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1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226E77C-9666-28FE-8D94-27DA6CE9CC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9544" y="351171"/>
            <a:ext cx="3531851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Response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1AE4A-933F-4568-0521-5ACE47BFF108}"/>
              </a:ext>
            </a:extLst>
          </p:cNvPr>
          <p:cNvSpPr txBox="1"/>
          <p:nvPr/>
        </p:nvSpPr>
        <p:spPr>
          <a:xfrm>
            <a:off x="7144261" y="5646978"/>
            <a:ext cx="457281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/>
                <a:ea typeface="+mj-ea"/>
                <a:cs typeface="Arial"/>
              </a:rPr>
              <a:t>Idea Development Score: 3</a:t>
            </a:r>
            <a:endParaRPr lang="en-US" sz="2800">
              <a:solidFill>
                <a:srgbClr val="3647B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98304-9CAF-A4B0-4BD4-C8B7BDF58C35}"/>
              </a:ext>
            </a:extLst>
          </p:cNvPr>
          <p:cNvSpPr txBox="1"/>
          <p:nvPr/>
        </p:nvSpPr>
        <p:spPr>
          <a:xfrm>
            <a:off x="7144261" y="6179518"/>
            <a:ext cx="424375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/>
                <a:ea typeface="+mj-ea"/>
                <a:cs typeface="Arial"/>
              </a:rPr>
              <a:t>Conventions Score: 3</a:t>
            </a:r>
            <a:endParaRPr lang="en-US" sz="2800">
              <a:solidFill>
                <a:srgbClr val="3647B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 descr="sample student work">
            <a:extLst>
              <a:ext uri="{FF2B5EF4-FFF2-40B4-BE49-F238E27FC236}">
                <a16:creationId xmlns:a16="http://schemas.microsoft.com/office/drawing/2014/main" id="{DD3928ED-A8C3-846A-1DB8-84AD846D3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958" y="155262"/>
            <a:ext cx="7777057" cy="5465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6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5F8C79-FC4B-9EF2-278C-CDBABA76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/>
                <a:cs typeface="Arial"/>
              </a:rPr>
              <a:t>Response E		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D8F8B-92DF-A6A5-7E8B-2A864B515039}"/>
              </a:ext>
            </a:extLst>
          </p:cNvPr>
          <p:cNvSpPr txBox="1"/>
          <p:nvPr/>
        </p:nvSpPr>
        <p:spPr>
          <a:xfrm>
            <a:off x="6286476" y="5354583"/>
            <a:ext cx="477129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/>
                <a:ea typeface="+mj-ea"/>
                <a:cs typeface="Arial"/>
              </a:rPr>
              <a:t>Idea Development Score: 1</a:t>
            </a:r>
            <a:endParaRPr lang="en-US" sz="2800">
              <a:solidFill>
                <a:srgbClr val="3647B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2AA-2F5A-56B7-48A6-2860E88F0991}"/>
              </a:ext>
            </a:extLst>
          </p:cNvPr>
          <p:cNvSpPr txBox="1"/>
          <p:nvPr/>
        </p:nvSpPr>
        <p:spPr>
          <a:xfrm>
            <a:off x="6286476" y="5887123"/>
            <a:ext cx="424375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/>
                <a:ea typeface="+mj-ea"/>
                <a:cs typeface="Arial"/>
              </a:rPr>
              <a:t>Conventions Score: 1</a:t>
            </a:r>
            <a:endParaRPr lang="en-US" sz="2800">
              <a:solidFill>
                <a:srgbClr val="3647B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 descr="sample student work">
            <a:extLst>
              <a:ext uri="{FF2B5EF4-FFF2-40B4-BE49-F238E27FC236}">
                <a16:creationId xmlns:a16="http://schemas.microsoft.com/office/drawing/2014/main" id="{6A6E58BB-8326-AB0F-CF32-A8D372E93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54" y="1955335"/>
            <a:ext cx="11386752" cy="2692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3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05" y="431708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MCAS ELA Resources on DESE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C1D94B-FCF5-920A-C186-4EEB65556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282778"/>
              </p:ext>
            </p:extLst>
          </p:nvPr>
        </p:nvGraphicFramePr>
        <p:xfrm>
          <a:off x="383213" y="1674219"/>
          <a:ext cx="11219736" cy="3326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963">
                  <a:extLst>
                    <a:ext uri="{9D8B030D-6E8A-4147-A177-3AD203B41FA5}">
                      <a16:colId xmlns:a16="http://schemas.microsoft.com/office/drawing/2014/main" val="2808960961"/>
                    </a:ext>
                  </a:extLst>
                </a:gridCol>
                <a:gridCol w="7207773">
                  <a:extLst>
                    <a:ext uri="{9D8B030D-6E8A-4147-A177-3AD203B41FA5}">
                      <a16:colId xmlns:a16="http://schemas.microsoft.com/office/drawing/2014/main" val="1561384702"/>
                    </a:ext>
                  </a:extLst>
                </a:gridCol>
              </a:tblGrid>
              <a:tr h="415184">
                <a:tc>
                  <a:txBody>
                    <a:bodyPr/>
                    <a:lstStyle/>
                    <a:p>
                      <a:r>
                        <a:rPr lang="en-US" sz="2000"/>
                        <a:t>MCAS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564153"/>
                  </a:ext>
                </a:extLst>
              </a:tr>
              <a:tr h="470229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ELA Rubrics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  <a:hlinkClick r:id="rId3"/>
                        </a:rPr>
                        <a:t>https://www.doe.mass.edu/mcas/tdd/ela.html?section=rubrics</a:t>
                      </a:r>
                      <a:r>
                        <a:rPr lang="en-US" sz="200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419482"/>
                  </a:ext>
                </a:extLst>
              </a:tr>
              <a:tr h="381806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Student Work Samples and Annotations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https://www.doe.mass.edu/mcas/student/default.html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37276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Released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http://mcas.pearsonsupport.com/released-items/ela/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61265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ELA Test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https://www.doe.mass.edu/mcas/tdd/ela.html?section=testdesign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23100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/>
                        <a:t>Information about MCAS ELA Essay Scoring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7"/>
                        </a:rPr>
                        <a:t>https://www.doe.mass.edu/mcas/tdd/ela.html?section=other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77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1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 descr="Title:">
            <a:extLst>
              <a:ext uri="{FF2B5EF4-FFF2-40B4-BE49-F238E27FC236}">
                <a16:creationId xmlns:a16="http://schemas.microsoft.com/office/drawing/2014/main" id="{0F6DD8A7-B2E1-BC84-8A6D-EEBAE66786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3134" y="311515"/>
            <a:ext cx="948612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sq" cmpd="sng">
            <a:solidFill>
              <a:srgbClr val="060A12"/>
            </a:solidFill>
            <a:prstDash/>
            <a:beve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60A1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Life Cycle of an English Language Arts (ELA) Item </a:t>
            </a:r>
          </a:p>
        </p:txBody>
      </p:sp>
      <p:pic>
        <p:nvPicPr>
          <p:cNvPr id="4" name="Picture 3" descr="Flow chart showing the life cycle of an ELA item through Educator Assessment Development Committees, Educator Bias and Sensitivity Committees, content experts, and editorial staff.">
            <a:extLst>
              <a:ext uri="{FF2B5EF4-FFF2-40B4-BE49-F238E27FC236}">
                <a16:creationId xmlns:a16="http://schemas.microsoft.com/office/drawing/2014/main" id="{9AD8C282-403E-84C0-73DF-EA6BC2C5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4" y="1158968"/>
            <a:ext cx="11444904" cy="49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5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Contact Information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EBA41F-8C92-4452-A668-99F7538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807" y="1219200"/>
            <a:ext cx="10990385" cy="474784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/>
              <a:t>DESE Office of Student Assessment </a:t>
            </a:r>
            <a:r>
              <a:rPr lang="en-US" sz="3000"/>
              <a:t>for policy questions (e.g., test designs, accommodations)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Web: </a:t>
            </a:r>
            <a:r>
              <a:rPr lang="en-US" altLang="en-US" sz="3000">
                <a:solidFill>
                  <a:srgbClr val="101D35"/>
                </a:solidFill>
                <a:hlinkClick r:id="rId3"/>
              </a:rPr>
              <a:t>www.doe.mass.edu/mcas</a:t>
            </a:r>
            <a:r>
              <a:rPr lang="en-US" altLang="en-US" sz="3000">
                <a:solidFill>
                  <a:srgbClr val="101D35"/>
                </a:solidFill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Email: </a:t>
            </a:r>
            <a:r>
              <a:rPr lang="en-US" altLang="en-US" sz="3000">
                <a:solidFill>
                  <a:srgbClr val="101D35"/>
                </a:solidFill>
                <a:hlinkClick r:id="rId4"/>
              </a:rPr>
              <a:t>mcas@mass.gov</a:t>
            </a:r>
            <a:endParaRPr lang="en-US" altLang="en-US" sz="3000">
              <a:solidFill>
                <a:srgbClr val="101D35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Phone: </a:t>
            </a:r>
            <a:r>
              <a:rPr lang="en-US" altLang="en-US" sz="3000">
                <a:solidFill>
                  <a:srgbClr val="101D35"/>
                </a:solidFill>
              </a:rPr>
              <a:t>781-338-3625</a:t>
            </a:r>
            <a:endParaRPr lang="en-US" sz="300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/>
              <a:t>MCAS Service Center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Web: </a:t>
            </a:r>
            <a:r>
              <a:rPr lang="en-US" sz="3000">
                <a:hlinkClick r:id="rId5"/>
              </a:rPr>
              <a:t>http://mcasservicecenter.com/</a:t>
            </a:r>
            <a:r>
              <a:rPr lang="en-US" sz="3000" b="1"/>
              <a:t> </a:t>
            </a:r>
            <a:endParaRPr lang="en-US" sz="300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Phone: </a:t>
            </a:r>
            <a:r>
              <a:rPr lang="en-US" sz="3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1-800-737-5103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4011281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2B6E-7588-0B2C-0E40-B5161B37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/>
              <a:t>Thank you</a:t>
            </a:r>
          </a:p>
        </p:txBody>
      </p:sp>
      <p:pic>
        <p:nvPicPr>
          <p:cNvPr id="8" name="Picture 7" descr="Thank you">
            <a:extLst>
              <a:ext uri="{FF2B5EF4-FFF2-40B4-BE49-F238E27FC236}">
                <a16:creationId xmlns:a16="http://schemas.microsoft.com/office/drawing/2014/main" id="{57007157-F596-13CE-94DA-E6514AA5D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66" y="973393"/>
            <a:ext cx="71342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0"/>
    </mc:Choice>
    <mc:Fallback xmlns="">
      <p:transition spd="slow" advTm="135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9CB357-2C1F-A062-DD19-7398C059C5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6473" y="446158"/>
            <a:ext cx="676107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Types of Essays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647B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3345C8-7A57-86D8-31B2-AD278994FCD0}"/>
              </a:ext>
            </a:extLst>
          </p:cNvPr>
          <p:cNvSpPr txBox="1">
            <a:spLocks/>
          </p:cNvSpPr>
          <p:nvPr/>
        </p:nvSpPr>
        <p:spPr>
          <a:xfrm>
            <a:off x="465991" y="1430843"/>
            <a:ext cx="11385114" cy="45062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Arial"/>
                <a:cs typeface="Arial"/>
              </a:rPr>
              <a:t>Explanatory and Argument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Responses should be based on the passage(s) and not include outside information or personal knowledge on the topic.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Responses should include a central idea/thesis with evidence/details from the passage.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sz="3000" dirty="0">
                <a:latin typeface="Arial"/>
                <a:cs typeface="Arial"/>
              </a:rPr>
              <a:t>Narrative </a:t>
            </a:r>
            <a:endParaRPr lang="en-US" sz="30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Responses should include narrative elements addressing characters, dialogue, plot, and setting that logically extend the passage.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5114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/>
          </a:p>
          <a:p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MCAS Essay Scoring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5114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Summaries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of passage(s) will receive a zero for Idea Development but may receive up to 3 points for Conventions.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Writing in the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wrong mode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will receive a zero for Idea Development but may receive up to 3 points for Conventions.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Direct copy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from the prompt or passage with no original words from the student will result in a zero score. </a:t>
            </a:r>
          </a:p>
          <a:p>
            <a:pPr marL="914400" lvl="1" indent="-457200"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0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DBCF4-D742-F45B-6F78-9481647D7D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0498" y="449099"/>
            <a:ext cx="10515600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MCAS Student Essay Expectations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1901B0-F0E2-AF87-0FBC-1340CD84E901}"/>
              </a:ext>
            </a:extLst>
          </p:cNvPr>
          <p:cNvSpPr txBox="1">
            <a:spLocks/>
          </p:cNvSpPr>
          <p:nvPr/>
        </p:nvSpPr>
        <p:spPr>
          <a:xfrm>
            <a:off x="311738" y="1491951"/>
            <a:ext cx="11568524" cy="38740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Essay must address the question </a:t>
            </a:r>
            <a:r>
              <a:rPr lang="en-US" b="1">
                <a:latin typeface="Arial"/>
                <a:cs typeface="Arial"/>
              </a:rPr>
              <a:t>and</a:t>
            </a:r>
            <a:r>
              <a:rPr lang="en-US">
                <a:latin typeface="Arial"/>
                <a:cs typeface="Arial"/>
              </a:rPr>
              <a:t> writing mode.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Essay must be based on information from the passage(s).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>
                <a:latin typeface="Arial"/>
                <a:cs typeface="Arial"/>
              </a:rPr>
              <a:t>Essay should include multiple paragraphs to receive higher scores.</a:t>
            </a:r>
          </a:p>
          <a:p>
            <a:endParaRPr lang="en-US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5272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Scoring Overview: Scorer Process</a:t>
            </a:r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93913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For each MCAS essay, scorers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participate in essay-specific training 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qualify to score </a:t>
            </a:r>
            <a:r>
              <a:rPr lang="en-US" b="1">
                <a:latin typeface="Arial"/>
                <a:cs typeface="Arial"/>
              </a:rPr>
              <a:t>each</a:t>
            </a:r>
            <a:r>
              <a:rPr lang="en-US">
                <a:latin typeface="Arial"/>
                <a:cs typeface="Arial"/>
              </a:rPr>
              <a:t> essay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use the passage, question, scoring notes, scoring guide, anchor papers and annotations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are monitored by measures such as read-behinds and embedded responses to ensure accuracy 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0" y="290135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Scoring Materials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A86326C-17E1-A4F9-B6B2-A3FBA30FCC00}"/>
              </a:ext>
            </a:extLst>
          </p:cNvPr>
          <p:cNvSpPr txBox="1">
            <a:spLocks/>
          </p:cNvSpPr>
          <p:nvPr/>
        </p:nvSpPr>
        <p:spPr>
          <a:xfrm>
            <a:off x="600807" y="1324395"/>
            <a:ext cx="10990385" cy="49775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Scoring Guide (Rubric)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Includes specific descriptions of expectation at each score point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Anchor Papers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Show a range of real student responses based on the scoring guide (rubric) and scoring notes (educator committees assist with the development of these notes)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Annotations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 a brief explanation of the expectations at the score point based on the language of the rubric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58029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6|14.7|3.2|2.3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5.3|1.8|18.3|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3.1|6.2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1.1|9.1|1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7|7.1|1.3|5.8|54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|19.8|1|7.9|6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|4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4|17|15.4|7.7|5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3.3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.5|11.2|4|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9|19.7|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2.3|10.9|1.3|4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1.4|8.4|11.5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0.2|6.6|1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.6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5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|2.6|1.2|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2|1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Bettencourt, Helene H. (DESE)</DisplayName>
        <AccountId>18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7" ma:contentTypeDescription="Create a new document." ma:contentTypeScope="" ma:versionID="86df65be89a453858224e75096edd462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daf3c718f282ff3c0c8542d067b2b67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9e254586-d195-42e0-a4cb-a46acaf0350d"/>
    <ds:schemaRef ds:uri="http://purl.org/dc/elements/1.1/"/>
    <ds:schemaRef ds:uri="http://schemas.openxmlformats.org/package/2006/metadata/core-properties"/>
    <ds:schemaRef ds:uri="http://www.w3.org/XML/1998/namespace"/>
    <ds:schemaRef ds:uri="3b2098e0-96ab-42fa-9066-2f9405d645b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fdcd57df-05e8-4749-9cc8-5afe3dcd00a5"/>
    <ds:schemaRef ds:uri="b906d55b-a694-4ee1-a926-b6d0b5dbfc30"/>
  </ds:schemaRefs>
</ds:datastoreItem>
</file>

<file path=customXml/itemProps3.xml><?xml version="1.0" encoding="utf-8"?>
<ds:datastoreItem xmlns:ds="http://schemas.openxmlformats.org/officeDocument/2006/customXml" ds:itemID="{81F3ABEA-AAC3-4C75-BD11-BC7B04225B0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1175</Words>
  <Application>Microsoft Office PowerPoint</Application>
  <PresentationFormat>Widescreen</PresentationFormat>
  <Paragraphs>219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MCAS ELA High School Session:  Grade 10 Essays</vt:lpstr>
      <vt:lpstr>Today’s agenda</vt:lpstr>
      <vt:lpstr>DESE's Strategic Objectives</vt:lpstr>
      <vt:lpstr>Life Cycle of an English Language Arts (ELA) Item </vt:lpstr>
      <vt:lpstr>Types of Essays</vt:lpstr>
      <vt:lpstr>MCAS Essay Scoring</vt:lpstr>
      <vt:lpstr>MCAS Student Essay Expectations</vt:lpstr>
      <vt:lpstr>Scoring Overview: Scorer Process</vt:lpstr>
      <vt:lpstr>Scoring Materials</vt:lpstr>
      <vt:lpstr>Today’s Process for Grade 10 ES question</vt:lpstr>
      <vt:lpstr>Essay Scoring Guide (Rubric)</vt:lpstr>
      <vt:lpstr>General Language of Essay Scoring Guide (Rubric)</vt:lpstr>
      <vt:lpstr>Direction Lines and Questions</vt:lpstr>
      <vt:lpstr>Grade 10 Question                        (Explanatory)</vt:lpstr>
      <vt:lpstr>Score: 5/3</vt:lpstr>
      <vt:lpstr>Score: 5/3</vt:lpstr>
      <vt:lpstr>Score: 5/3</vt:lpstr>
      <vt:lpstr>Score: 5/3</vt:lpstr>
      <vt:lpstr>Score: 5/3</vt:lpstr>
      <vt:lpstr>Score: 5/3</vt:lpstr>
      <vt:lpstr>Score: 5/3</vt:lpstr>
      <vt:lpstr>Score: 5/3</vt:lpstr>
      <vt:lpstr>Score: 5/3</vt:lpstr>
      <vt:lpstr>Score: 4/3</vt:lpstr>
      <vt:lpstr>Score: 4/3</vt:lpstr>
      <vt:lpstr>Score: 4/3</vt:lpstr>
      <vt:lpstr>Score: 4/3</vt:lpstr>
      <vt:lpstr>Score: 3/3</vt:lpstr>
      <vt:lpstr>Score: 2/2</vt:lpstr>
      <vt:lpstr>Score: 1/1</vt:lpstr>
      <vt:lpstr>Score: 0/0</vt:lpstr>
      <vt:lpstr>Takeaways</vt:lpstr>
      <vt:lpstr>Practice of Grade 10 ES question</vt:lpstr>
      <vt:lpstr>Response A</vt:lpstr>
      <vt:lpstr>Response B</vt:lpstr>
      <vt:lpstr>Response C</vt:lpstr>
      <vt:lpstr>Response D</vt:lpstr>
      <vt:lpstr>Response E         </vt:lpstr>
      <vt:lpstr>MCAS ELA Resources on DESE Website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Lanai, Evy (DESE)</dc:creator>
  <cp:lastModifiedBy>Carithers, Amy (DESE)</cp:lastModifiedBy>
  <cp:revision>4</cp:revision>
  <dcterms:created xsi:type="dcterms:W3CDTF">2022-10-11T20:32:22Z</dcterms:created>
  <dcterms:modified xsi:type="dcterms:W3CDTF">2024-05-06T18:49:18Z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4411600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0x010100D75FB14DB3FE6C4CA721D3340365D5E8</vt:lpwstr>
  </property>
</Properties>
</file>